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sldIdLst>
    <p:sldId id="256" r:id="rId2"/>
    <p:sldId id="1061" r:id="rId3"/>
    <p:sldId id="1062" r:id="rId4"/>
    <p:sldId id="1573" r:id="rId5"/>
    <p:sldId id="683" r:id="rId6"/>
    <p:sldId id="1575" r:id="rId7"/>
    <p:sldId id="1576" r:id="rId8"/>
    <p:sldId id="1577" r:id="rId9"/>
    <p:sldId id="691" r:id="rId10"/>
    <p:sldId id="692" r:id="rId11"/>
    <p:sldId id="694" r:id="rId12"/>
    <p:sldId id="696" r:id="rId13"/>
    <p:sldId id="697" r:id="rId14"/>
    <p:sldId id="693" r:id="rId15"/>
    <p:sldId id="1578"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2" d="100"/>
          <a:sy n="72" d="100"/>
        </p:scale>
        <p:origin x="660"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8735B97-6245-4EA0-A321-2F5AB7371096}" type="datetimeFigureOut">
              <a:rPr lang="en-GB" smtClean="0"/>
              <a:t>07/09/2021</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D629672-C7E4-40B4-AF0B-5D1B0D512CC4}" type="slidenum">
              <a:rPr lang="en-GB" smtClean="0"/>
              <a:t>‹#›</a:t>
            </a:fld>
            <a:endParaRPr lang="en-GB"/>
          </a:p>
        </p:txBody>
      </p:sp>
    </p:spTree>
    <p:extLst>
      <p:ext uri="{BB962C8B-B14F-4D97-AF65-F5344CB8AC3E}">
        <p14:creationId xmlns:p14="http://schemas.microsoft.com/office/powerpoint/2010/main" val="418090220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cs typeface="Arial" panose="020B0604020202020204" pitchFamily="34" charset="0"/>
              </a:defRPr>
            </a:lvl1pPr>
            <a:lvl2pPr marL="742950" indent="-28575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4CA69FB0-FACA-4FEB-BCEB-4D285D820F06}" type="slidenum">
              <a:rPr lang="en-US" altLang="en-US" smtClean="0"/>
              <a:pPr>
                <a:spcBef>
                  <a:spcPct val="0"/>
                </a:spcBef>
              </a:pPr>
              <a:t>2</a:t>
            </a:fld>
            <a:endParaRPr lang="en-US" altLang="en-US" dirty="0"/>
          </a:p>
        </p:txBody>
      </p:sp>
      <p:sp>
        <p:nvSpPr>
          <p:cNvPr id="12291" name="Rectangle 2"/>
          <p:cNvSpPr>
            <a:spLocks noGrp="1" noRot="1" noChangeAspect="1" noChangeArrowheads="1" noTextEdit="1"/>
          </p:cNvSpPr>
          <p:nvPr>
            <p:ph type="sldImg"/>
          </p:nvPr>
        </p:nvSpPr>
        <p:spPr>
          <a:ln/>
        </p:spPr>
      </p:sp>
      <p:sp>
        <p:nvSpPr>
          <p:cNvPr id="1229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25775728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E987EC-9B26-47D0-A1A5-5751348E67E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59E154E5-26BC-4480-856C-2E63240E997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2BC92485-50E7-482D-AAD2-26BAEED7EB27}"/>
              </a:ext>
            </a:extLst>
          </p:cNvPr>
          <p:cNvSpPr>
            <a:spLocks noGrp="1"/>
          </p:cNvSpPr>
          <p:nvPr>
            <p:ph type="dt" sz="half" idx="10"/>
          </p:nvPr>
        </p:nvSpPr>
        <p:spPr/>
        <p:txBody>
          <a:bodyPr/>
          <a:lstStyle/>
          <a:p>
            <a:fld id="{042FB15C-2BC4-4666-8C03-1BDBCFDE5423}" type="datetimeFigureOut">
              <a:rPr lang="en-GB" smtClean="0"/>
              <a:t>07/09/2021</a:t>
            </a:fld>
            <a:endParaRPr lang="en-GB"/>
          </a:p>
        </p:txBody>
      </p:sp>
      <p:sp>
        <p:nvSpPr>
          <p:cNvPr id="5" name="Footer Placeholder 4">
            <a:extLst>
              <a:ext uri="{FF2B5EF4-FFF2-40B4-BE49-F238E27FC236}">
                <a16:creationId xmlns:a16="http://schemas.microsoft.com/office/drawing/2014/main" id="{08A73B4B-9DB0-4B17-B8AD-15E51545F8E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1D36639-DA6A-48A9-8E9A-449291856A0F}"/>
              </a:ext>
            </a:extLst>
          </p:cNvPr>
          <p:cNvSpPr>
            <a:spLocks noGrp="1"/>
          </p:cNvSpPr>
          <p:nvPr>
            <p:ph type="sldNum" sz="quarter" idx="12"/>
          </p:nvPr>
        </p:nvSpPr>
        <p:spPr/>
        <p:txBody>
          <a:bodyPr/>
          <a:lstStyle/>
          <a:p>
            <a:fld id="{61204D12-6693-4473-85E8-52E11BD52820}" type="slidenum">
              <a:rPr lang="en-GB" smtClean="0"/>
              <a:t>‹#›</a:t>
            </a:fld>
            <a:endParaRPr lang="en-GB"/>
          </a:p>
        </p:txBody>
      </p:sp>
    </p:spTree>
    <p:extLst>
      <p:ext uri="{BB962C8B-B14F-4D97-AF65-F5344CB8AC3E}">
        <p14:creationId xmlns:p14="http://schemas.microsoft.com/office/powerpoint/2010/main" val="42419861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7DC067-4A53-4A5F-815B-0395221AF119}"/>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7D5D60D8-2EF6-4653-916D-2BE5F4B64F97}"/>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A5C32791-9824-45EC-8B51-AE92135E86F2}"/>
              </a:ext>
            </a:extLst>
          </p:cNvPr>
          <p:cNvSpPr>
            <a:spLocks noGrp="1"/>
          </p:cNvSpPr>
          <p:nvPr>
            <p:ph type="dt" sz="half" idx="10"/>
          </p:nvPr>
        </p:nvSpPr>
        <p:spPr/>
        <p:txBody>
          <a:bodyPr/>
          <a:lstStyle/>
          <a:p>
            <a:fld id="{042FB15C-2BC4-4666-8C03-1BDBCFDE5423}" type="datetimeFigureOut">
              <a:rPr lang="en-GB" smtClean="0"/>
              <a:t>07/09/2021</a:t>
            </a:fld>
            <a:endParaRPr lang="en-GB"/>
          </a:p>
        </p:txBody>
      </p:sp>
      <p:sp>
        <p:nvSpPr>
          <p:cNvPr id="5" name="Footer Placeholder 4">
            <a:extLst>
              <a:ext uri="{FF2B5EF4-FFF2-40B4-BE49-F238E27FC236}">
                <a16:creationId xmlns:a16="http://schemas.microsoft.com/office/drawing/2014/main" id="{F0127AE7-41E5-45CE-93DE-6ECDC6673DE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6D62F60-C136-40CD-81A3-C824C13EF049}"/>
              </a:ext>
            </a:extLst>
          </p:cNvPr>
          <p:cNvSpPr>
            <a:spLocks noGrp="1"/>
          </p:cNvSpPr>
          <p:nvPr>
            <p:ph type="sldNum" sz="quarter" idx="12"/>
          </p:nvPr>
        </p:nvSpPr>
        <p:spPr/>
        <p:txBody>
          <a:bodyPr/>
          <a:lstStyle/>
          <a:p>
            <a:fld id="{61204D12-6693-4473-85E8-52E11BD52820}" type="slidenum">
              <a:rPr lang="en-GB" smtClean="0"/>
              <a:t>‹#›</a:t>
            </a:fld>
            <a:endParaRPr lang="en-GB"/>
          </a:p>
        </p:txBody>
      </p:sp>
    </p:spTree>
    <p:extLst>
      <p:ext uri="{BB962C8B-B14F-4D97-AF65-F5344CB8AC3E}">
        <p14:creationId xmlns:p14="http://schemas.microsoft.com/office/powerpoint/2010/main" val="13650839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D3044E0-2C43-4277-8536-25D456922323}"/>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E2FECBC0-0FE4-4258-9C28-ADDCA0042937}"/>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6D611132-C84D-4060-A95D-8F8F2AAFD38C}"/>
              </a:ext>
            </a:extLst>
          </p:cNvPr>
          <p:cNvSpPr>
            <a:spLocks noGrp="1"/>
          </p:cNvSpPr>
          <p:nvPr>
            <p:ph type="dt" sz="half" idx="10"/>
          </p:nvPr>
        </p:nvSpPr>
        <p:spPr/>
        <p:txBody>
          <a:bodyPr/>
          <a:lstStyle/>
          <a:p>
            <a:fld id="{042FB15C-2BC4-4666-8C03-1BDBCFDE5423}" type="datetimeFigureOut">
              <a:rPr lang="en-GB" smtClean="0"/>
              <a:t>07/09/2021</a:t>
            </a:fld>
            <a:endParaRPr lang="en-GB"/>
          </a:p>
        </p:txBody>
      </p:sp>
      <p:sp>
        <p:nvSpPr>
          <p:cNvPr id="5" name="Footer Placeholder 4">
            <a:extLst>
              <a:ext uri="{FF2B5EF4-FFF2-40B4-BE49-F238E27FC236}">
                <a16:creationId xmlns:a16="http://schemas.microsoft.com/office/drawing/2014/main" id="{3A6D403C-2A43-41E7-A15B-D222A3FFC320}"/>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65268A76-5915-494D-945D-815DE58697D4}"/>
              </a:ext>
            </a:extLst>
          </p:cNvPr>
          <p:cNvSpPr>
            <a:spLocks noGrp="1"/>
          </p:cNvSpPr>
          <p:nvPr>
            <p:ph type="sldNum" sz="quarter" idx="12"/>
          </p:nvPr>
        </p:nvSpPr>
        <p:spPr/>
        <p:txBody>
          <a:bodyPr/>
          <a:lstStyle/>
          <a:p>
            <a:fld id="{61204D12-6693-4473-85E8-52E11BD52820}" type="slidenum">
              <a:rPr lang="en-GB" smtClean="0"/>
              <a:t>‹#›</a:t>
            </a:fld>
            <a:endParaRPr lang="en-GB"/>
          </a:p>
        </p:txBody>
      </p:sp>
    </p:spTree>
    <p:extLst>
      <p:ext uri="{BB962C8B-B14F-4D97-AF65-F5344CB8AC3E}">
        <p14:creationId xmlns:p14="http://schemas.microsoft.com/office/powerpoint/2010/main" val="4047817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2C3092-9C79-4EB0-AD10-D675776B9747}"/>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4529C975-5E64-466C-9B11-4EE5E984DFE0}"/>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16BA857E-0679-45A9-AEC0-C912E90CCB3D}"/>
              </a:ext>
            </a:extLst>
          </p:cNvPr>
          <p:cNvSpPr>
            <a:spLocks noGrp="1"/>
          </p:cNvSpPr>
          <p:nvPr>
            <p:ph type="dt" sz="half" idx="10"/>
          </p:nvPr>
        </p:nvSpPr>
        <p:spPr/>
        <p:txBody>
          <a:bodyPr/>
          <a:lstStyle/>
          <a:p>
            <a:fld id="{042FB15C-2BC4-4666-8C03-1BDBCFDE5423}" type="datetimeFigureOut">
              <a:rPr lang="en-GB" smtClean="0"/>
              <a:t>07/09/2021</a:t>
            </a:fld>
            <a:endParaRPr lang="en-GB"/>
          </a:p>
        </p:txBody>
      </p:sp>
      <p:sp>
        <p:nvSpPr>
          <p:cNvPr id="5" name="Footer Placeholder 4">
            <a:extLst>
              <a:ext uri="{FF2B5EF4-FFF2-40B4-BE49-F238E27FC236}">
                <a16:creationId xmlns:a16="http://schemas.microsoft.com/office/drawing/2014/main" id="{99C7ED05-85F3-4614-BD01-F5EB9FF34A7E}"/>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2B53E25-2BB8-4F50-AFB8-8E60F7E66B8B}"/>
              </a:ext>
            </a:extLst>
          </p:cNvPr>
          <p:cNvSpPr>
            <a:spLocks noGrp="1"/>
          </p:cNvSpPr>
          <p:nvPr>
            <p:ph type="sldNum" sz="quarter" idx="12"/>
          </p:nvPr>
        </p:nvSpPr>
        <p:spPr/>
        <p:txBody>
          <a:bodyPr/>
          <a:lstStyle/>
          <a:p>
            <a:fld id="{61204D12-6693-4473-85E8-52E11BD52820}" type="slidenum">
              <a:rPr lang="en-GB" smtClean="0"/>
              <a:t>‹#›</a:t>
            </a:fld>
            <a:endParaRPr lang="en-GB"/>
          </a:p>
        </p:txBody>
      </p:sp>
    </p:spTree>
    <p:extLst>
      <p:ext uri="{BB962C8B-B14F-4D97-AF65-F5344CB8AC3E}">
        <p14:creationId xmlns:p14="http://schemas.microsoft.com/office/powerpoint/2010/main" val="18321220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FDCD2A-A1FE-4550-BEE1-BA8B11046706}"/>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637194E4-1132-4013-8438-AB3D9D38429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4EB8A04B-4A83-4F06-9F24-85A1A868A81A}"/>
              </a:ext>
            </a:extLst>
          </p:cNvPr>
          <p:cNvSpPr>
            <a:spLocks noGrp="1"/>
          </p:cNvSpPr>
          <p:nvPr>
            <p:ph type="dt" sz="half" idx="10"/>
          </p:nvPr>
        </p:nvSpPr>
        <p:spPr/>
        <p:txBody>
          <a:bodyPr/>
          <a:lstStyle/>
          <a:p>
            <a:fld id="{042FB15C-2BC4-4666-8C03-1BDBCFDE5423}" type="datetimeFigureOut">
              <a:rPr lang="en-GB" smtClean="0"/>
              <a:t>07/09/2021</a:t>
            </a:fld>
            <a:endParaRPr lang="en-GB"/>
          </a:p>
        </p:txBody>
      </p:sp>
      <p:sp>
        <p:nvSpPr>
          <p:cNvPr id="5" name="Footer Placeholder 4">
            <a:extLst>
              <a:ext uri="{FF2B5EF4-FFF2-40B4-BE49-F238E27FC236}">
                <a16:creationId xmlns:a16="http://schemas.microsoft.com/office/drawing/2014/main" id="{455ECF5D-1D11-4831-A31A-E4EA69F1BD0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0615793-9919-4AE2-A9D6-DBB68675D76D}"/>
              </a:ext>
            </a:extLst>
          </p:cNvPr>
          <p:cNvSpPr>
            <a:spLocks noGrp="1"/>
          </p:cNvSpPr>
          <p:nvPr>
            <p:ph type="sldNum" sz="quarter" idx="12"/>
          </p:nvPr>
        </p:nvSpPr>
        <p:spPr/>
        <p:txBody>
          <a:bodyPr/>
          <a:lstStyle/>
          <a:p>
            <a:fld id="{61204D12-6693-4473-85E8-52E11BD52820}" type="slidenum">
              <a:rPr lang="en-GB" smtClean="0"/>
              <a:t>‹#›</a:t>
            </a:fld>
            <a:endParaRPr lang="en-GB"/>
          </a:p>
        </p:txBody>
      </p:sp>
    </p:spTree>
    <p:extLst>
      <p:ext uri="{BB962C8B-B14F-4D97-AF65-F5344CB8AC3E}">
        <p14:creationId xmlns:p14="http://schemas.microsoft.com/office/powerpoint/2010/main" val="42776658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ACC93C-7F61-4444-A2D4-7FDDC491D2F6}"/>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8473D924-7D80-4617-9A38-E2658729BA6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12B794C1-70C6-4913-8782-1E0D54DF36C5}"/>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2833C6E0-41D3-402A-A6AD-5CE8A0D42253}"/>
              </a:ext>
            </a:extLst>
          </p:cNvPr>
          <p:cNvSpPr>
            <a:spLocks noGrp="1"/>
          </p:cNvSpPr>
          <p:nvPr>
            <p:ph type="dt" sz="half" idx="10"/>
          </p:nvPr>
        </p:nvSpPr>
        <p:spPr/>
        <p:txBody>
          <a:bodyPr/>
          <a:lstStyle/>
          <a:p>
            <a:fld id="{042FB15C-2BC4-4666-8C03-1BDBCFDE5423}" type="datetimeFigureOut">
              <a:rPr lang="en-GB" smtClean="0"/>
              <a:t>07/09/2021</a:t>
            </a:fld>
            <a:endParaRPr lang="en-GB"/>
          </a:p>
        </p:txBody>
      </p:sp>
      <p:sp>
        <p:nvSpPr>
          <p:cNvPr id="6" name="Footer Placeholder 5">
            <a:extLst>
              <a:ext uri="{FF2B5EF4-FFF2-40B4-BE49-F238E27FC236}">
                <a16:creationId xmlns:a16="http://schemas.microsoft.com/office/drawing/2014/main" id="{58CA23F9-43E0-46BA-89C6-977F42FABD0D}"/>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F190F569-DED6-4C0C-9C21-C245D9AB739E}"/>
              </a:ext>
            </a:extLst>
          </p:cNvPr>
          <p:cNvSpPr>
            <a:spLocks noGrp="1"/>
          </p:cNvSpPr>
          <p:nvPr>
            <p:ph type="sldNum" sz="quarter" idx="12"/>
          </p:nvPr>
        </p:nvSpPr>
        <p:spPr/>
        <p:txBody>
          <a:bodyPr/>
          <a:lstStyle/>
          <a:p>
            <a:fld id="{61204D12-6693-4473-85E8-52E11BD52820}" type="slidenum">
              <a:rPr lang="en-GB" smtClean="0"/>
              <a:t>‹#›</a:t>
            </a:fld>
            <a:endParaRPr lang="en-GB"/>
          </a:p>
        </p:txBody>
      </p:sp>
    </p:spTree>
    <p:extLst>
      <p:ext uri="{BB962C8B-B14F-4D97-AF65-F5344CB8AC3E}">
        <p14:creationId xmlns:p14="http://schemas.microsoft.com/office/powerpoint/2010/main" val="15907357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5F7045-98D7-4A41-8FBB-AE66F1FBC228}"/>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8011A3C6-3879-4C1E-AAE8-6D2089A920E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2DC3AB69-66C8-4F1F-B7CA-F231B17D1610}"/>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00F1B93D-10FA-472E-90FF-54112043EE6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281C1CAB-336F-4CA6-AD64-EDCF5411AEFD}"/>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ACF0CCC7-8346-45C2-B7F6-1461179F1FB1}"/>
              </a:ext>
            </a:extLst>
          </p:cNvPr>
          <p:cNvSpPr>
            <a:spLocks noGrp="1"/>
          </p:cNvSpPr>
          <p:nvPr>
            <p:ph type="dt" sz="half" idx="10"/>
          </p:nvPr>
        </p:nvSpPr>
        <p:spPr/>
        <p:txBody>
          <a:bodyPr/>
          <a:lstStyle/>
          <a:p>
            <a:fld id="{042FB15C-2BC4-4666-8C03-1BDBCFDE5423}" type="datetimeFigureOut">
              <a:rPr lang="en-GB" smtClean="0"/>
              <a:t>07/09/2021</a:t>
            </a:fld>
            <a:endParaRPr lang="en-GB"/>
          </a:p>
        </p:txBody>
      </p:sp>
      <p:sp>
        <p:nvSpPr>
          <p:cNvPr id="8" name="Footer Placeholder 7">
            <a:extLst>
              <a:ext uri="{FF2B5EF4-FFF2-40B4-BE49-F238E27FC236}">
                <a16:creationId xmlns:a16="http://schemas.microsoft.com/office/drawing/2014/main" id="{7F2D83CD-9D1F-4972-B38F-8CE780180E53}"/>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0920DF00-72BC-46F9-AC90-26C98E481903}"/>
              </a:ext>
            </a:extLst>
          </p:cNvPr>
          <p:cNvSpPr>
            <a:spLocks noGrp="1"/>
          </p:cNvSpPr>
          <p:nvPr>
            <p:ph type="sldNum" sz="quarter" idx="12"/>
          </p:nvPr>
        </p:nvSpPr>
        <p:spPr/>
        <p:txBody>
          <a:bodyPr/>
          <a:lstStyle/>
          <a:p>
            <a:fld id="{61204D12-6693-4473-85E8-52E11BD52820}" type="slidenum">
              <a:rPr lang="en-GB" smtClean="0"/>
              <a:t>‹#›</a:t>
            </a:fld>
            <a:endParaRPr lang="en-GB"/>
          </a:p>
        </p:txBody>
      </p:sp>
    </p:spTree>
    <p:extLst>
      <p:ext uri="{BB962C8B-B14F-4D97-AF65-F5344CB8AC3E}">
        <p14:creationId xmlns:p14="http://schemas.microsoft.com/office/powerpoint/2010/main" val="26243759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56766B-EE34-4784-AC37-622F50ED34CA}"/>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C9672369-5BBB-42FB-920F-6442B4E89D36}"/>
              </a:ext>
            </a:extLst>
          </p:cNvPr>
          <p:cNvSpPr>
            <a:spLocks noGrp="1"/>
          </p:cNvSpPr>
          <p:nvPr>
            <p:ph type="dt" sz="half" idx="10"/>
          </p:nvPr>
        </p:nvSpPr>
        <p:spPr/>
        <p:txBody>
          <a:bodyPr/>
          <a:lstStyle/>
          <a:p>
            <a:fld id="{042FB15C-2BC4-4666-8C03-1BDBCFDE5423}" type="datetimeFigureOut">
              <a:rPr lang="en-GB" smtClean="0"/>
              <a:t>07/09/2021</a:t>
            </a:fld>
            <a:endParaRPr lang="en-GB"/>
          </a:p>
        </p:txBody>
      </p:sp>
      <p:sp>
        <p:nvSpPr>
          <p:cNvPr id="4" name="Footer Placeholder 3">
            <a:extLst>
              <a:ext uri="{FF2B5EF4-FFF2-40B4-BE49-F238E27FC236}">
                <a16:creationId xmlns:a16="http://schemas.microsoft.com/office/drawing/2014/main" id="{74D61D84-EEAA-4D59-A861-B97F416D0C35}"/>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AFC5F87C-B921-4631-A0B2-3ADCB53453A0}"/>
              </a:ext>
            </a:extLst>
          </p:cNvPr>
          <p:cNvSpPr>
            <a:spLocks noGrp="1"/>
          </p:cNvSpPr>
          <p:nvPr>
            <p:ph type="sldNum" sz="quarter" idx="12"/>
          </p:nvPr>
        </p:nvSpPr>
        <p:spPr/>
        <p:txBody>
          <a:bodyPr/>
          <a:lstStyle/>
          <a:p>
            <a:fld id="{61204D12-6693-4473-85E8-52E11BD52820}" type="slidenum">
              <a:rPr lang="en-GB" smtClean="0"/>
              <a:t>‹#›</a:t>
            </a:fld>
            <a:endParaRPr lang="en-GB"/>
          </a:p>
        </p:txBody>
      </p:sp>
    </p:spTree>
    <p:extLst>
      <p:ext uri="{BB962C8B-B14F-4D97-AF65-F5344CB8AC3E}">
        <p14:creationId xmlns:p14="http://schemas.microsoft.com/office/powerpoint/2010/main" val="14078923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6D18E94-1F85-4355-81DD-87BE884FCFA6}"/>
              </a:ext>
            </a:extLst>
          </p:cNvPr>
          <p:cNvSpPr>
            <a:spLocks noGrp="1"/>
          </p:cNvSpPr>
          <p:nvPr>
            <p:ph type="dt" sz="half" idx="10"/>
          </p:nvPr>
        </p:nvSpPr>
        <p:spPr/>
        <p:txBody>
          <a:bodyPr/>
          <a:lstStyle/>
          <a:p>
            <a:fld id="{042FB15C-2BC4-4666-8C03-1BDBCFDE5423}" type="datetimeFigureOut">
              <a:rPr lang="en-GB" smtClean="0"/>
              <a:t>07/09/2021</a:t>
            </a:fld>
            <a:endParaRPr lang="en-GB"/>
          </a:p>
        </p:txBody>
      </p:sp>
      <p:sp>
        <p:nvSpPr>
          <p:cNvPr id="3" name="Footer Placeholder 2">
            <a:extLst>
              <a:ext uri="{FF2B5EF4-FFF2-40B4-BE49-F238E27FC236}">
                <a16:creationId xmlns:a16="http://schemas.microsoft.com/office/drawing/2014/main" id="{1C26E11F-0705-42D0-9F0D-7006EE1225B0}"/>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3EA78364-B705-4675-A16D-745691A8E64A}"/>
              </a:ext>
            </a:extLst>
          </p:cNvPr>
          <p:cNvSpPr>
            <a:spLocks noGrp="1"/>
          </p:cNvSpPr>
          <p:nvPr>
            <p:ph type="sldNum" sz="quarter" idx="12"/>
          </p:nvPr>
        </p:nvSpPr>
        <p:spPr/>
        <p:txBody>
          <a:bodyPr/>
          <a:lstStyle/>
          <a:p>
            <a:fld id="{61204D12-6693-4473-85E8-52E11BD52820}" type="slidenum">
              <a:rPr lang="en-GB" smtClean="0"/>
              <a:t>‹#›</a:t>
            </a:fld>
            <a:endParaRPr lang="en-GB"/>
          </a:p>
        </p:txBody>
      </p:sp>
    </p:spTree>
    <p:extLst>
      <p:ext uri="{BB962C8B-B14F-4D97-AF65-F5344CB8AC3E}">
        <p14:creationId xmlns:p14="http://schemas.microsoft.com/office/powerpoint/2010/main" val="38707207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D3630C-C7A8-4740-9B31-CAE18692220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3DF3C4B6-6E78-40CC-9E27-329DBDFC174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22B5C87F-05EC-47C0-88D0-F7A4D923EB5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7922F66-C5C6-4676-A522-EDF814D9645D}"/>
              </a:ext>
            </a:extLst>
          </p:cNvPr>
          <p:cNvSpPr>
            <a:spLocks noGrp="1"/>
          </p:cNvSpPr>
          <p:nvPr>
            <p:ph type="dt" sz="half" idx="10"/>
          </p:nvPr>
        </p:nvSpPr>
        <p:spPr/>
        <p:txBody>
          <a:bodyPr/>
          <a:lstStyle/>
          <a:p>
            <a:fld id="{042FB15C-2BC4-4666-8C03-1BDBCFDE5423}" type="datetimeFigureOut">
              <a:rPr lang="en-GB" smtClean="0"/>
              <a:t>07/09/2021</a:t>
            </a:fld>
            <a:endParaRPr lang="en-GB"/>
          </a:p>
        </p:txBody>
      </p:sp>
      <p:sp>
        <p:nvSpPr>
          <p:cNvPr id="6" name="Footer Placeholder 5">
            <a:extLst>
              <a:ext uri="{FF2B5EF4-FFF2-40B4-BE49-F238E27FC236}">
                <a16:creationId xmlns:a16="http://schemas.microsoft.com/office/drawing/2014/main" id="{D5E27640-DBB0-4B0C-AD21-3BD898A131F0}"/>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5E1C740F-C7F8-475D-B261-F658A124EC44}"/>
              </a:ext>
            </a:extLst>
          </p:cNvPr>
          <p:cNvSpPr>
            <a:spLocks noGrp="1"/>
          </p:cNvSpPr>
          <p:nvPr>
            <p:ph type="sldNum" sz="quarter" idx="12"/>
          </p:nvPr>
        </p:nvSpPr>
        <p:spPr/>
        <p:txBody>
          <a:bodyPr/>
          <a:lstStyle/>
          <a:p>
            <a:fld id="{61204D12-6693-4473-85E8-52E11BD52820}" type="slidenum">
              <a:rPr lang="en-GB" smtClean="0"/>
              <a:t>‹#›</a:t>
            </a:fld>
            <a:endParaRPr lang="en-GB"/>
          </a:p>
        </p:txBody>
      </p:sp>
    </p:spTree>
    <p:extLst>
      <p:ext uri="{BB962C8B-B14F-4D97-AF65-F5344CB8AC3E}">
        <p14:creationId xmlns:p14="http://schemas.microsoft.com/office/powerpoint/2010/main" val="27147963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D82336-F0FA-4FFB-B1B2-9EFE701BF97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BA83D0FF-3226-4713-B5AA-B4130C8EBDE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8AC5D7F1-FF07-4AAD-A175-8F0D18AE294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5BC0F59-05FF-41CF-A5ED-2349D980652B}"/>
              </a:ext>
            </a:extLst>
          </p:cNvPr>
          <p:cNvSpPr>
            <a:spLocks noGrp="1"/>
          </p:cNvSpPr>
          <p:nvPr>
            <p:ph type="dt" sz="half" idx="10"/>
          </p:nvPr>
        </p:nvSpPr>
        <p:spPr/>
        <p:txBody>
          <a:bodyPr/>
          <a:lstStyle/>
          <a:p>
            <a:fld id="{042FB15C-2BC4-4666-8C03-1BDBCFDE5423}" type="datetimeFigureOut">
              <a:rPr lang="en-GB" smtClean="0"/>
              <a:t>07/09/2021</a:t>
            </a:fld>
            <a:endParaRPr lang="en-GB"/>
          </a:p>
        </p:txBody>
      </p:sp>
      <p:sp>
        <p:nvSpPr>
          <p:cNvPr id="6" name="Footer Placeholder 5">
            <a:extLst>
              <a:ext uri="{FF2B5EF4-FFF2-40B4-BE49-F238E27FC236}">
                <a16:creationId xmlns:a16="http://schemas.microsoft.com/office/drawing/2014/main" id="{87587D0C-1EAB-48A4-87D4-DFFD7D52B26A}"/>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4EB71E0B-4CA3-4ABA-8E13-9A62F6831812}"/>
              </a:ext>
            </a:extLst>
          </p:cNvPr>
          <p:cNvSpPr>
            <a:spLocks noGrp="1"/>
          </p:cNvSpPr>
          <p:nvPr>
            <p:ph type="sldNum" sz="quarter" idx="12"/>
          </p:nvPr>
        </p:nvSpPr>
        <p:spPr/>
        <p:txBody>
          <a:bodyPr/>
          <a:lstStyle/>
          <a:p>
            <a:fld id="{61204D12-6693-4473-85E8-52E11BD52820}" type="slidenum">
              <a:rPr lang="en-GB" smtClean="0"/>
              <a:t>‹#›</a:t>
            </a:fld>
            <a:endParaRPr lang="en-GB"/>
          </a:p>
        </p:txBody>
      </p:sp>
    </p:spTree>
    <p:extLst>
      <p:ext uri="{BB962C8B-B14F-4D97-AF65-F5344CB8AC3E}">
        <p14:creationId xmlns:p14="http://schemas.microsoft.com/office/powerpoint/2010/main" val="8900662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44996DA-2D1E-407B-BB0C-9DD51ADA2BF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1264769F-9539-4221-9044-243B0D8875E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EF6BF064-5EFD-4A3D-BA86-C8DC8C69B72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42FB15C-2BC4-4666-8C03-1BDBCFDE5423}" type="datetimeFigureOut">
              <a:rPr lang="en-GB" smtClean="0"/>
              <a:t>07/09/2021</a:t>
            </a:fld>
            <a:endParaRPr lang="en-GB"/>
          </a:p>
        </p:txBody>
      </p:sp>
      <p:sp>
        <p:nvSpPr>
          <p:cNvPr id="5" name="Footer Placeholder 4">
            <a:extLst>
              <a:ext uri="{FF2B5EF4-FFF2-40B4-BE49-F238E27FC236}">
                <a16:creationId xmlns:a16="http://schemas.microsoft.com/office/drawing/2014/main" id="{34499CAC-40C8-46BA-8A8F-C3CA9C13755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D72B1842-09C8-40BD-8D86-187D1947032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1204D12-6693-4473-85E8-52E11BD52820}" type="slidenum">
              <a:rPr lang="en-GB" smtClean="0"/>
              <a:t>‹#›</a:t>
            </a:fld>
            <a:endParaRPr lang="en-GB"/>
          </a:p>
        </p:txBody>
      </p:sp>
    </p:spTree>
    <p:extLst>
      <p:ext uri="{BB962C8B-B14F-4D97-AF65-F5344CB8AC3E}">
        <p14:creationId xmlns:p14="http://schemas.microsoft.com/office/powerpoint/2010/main" val="18835749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2.gif"/></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C69BF8-147E-4BC9-A110-583B8043E630}"/>
              </a:ext>
            </a:extLst>
          </p:cNvPr>
          <p:cNvSpPr>
            <a:spLocks noGrp="1"/>
          </p:cNvSpPr>
          <p:nvPr>
            <p:ph type="ctrTitle"/>
          </p:nvPr>
        </p:nvSpPr>
        <p:spPr/>
        <p:txBody>
          <a:bodyPr/>
          <a:lstStyle/>
          <a:p>
            <a:endParaRPr lang="en-GB"/>
          </a:p>
        </p:txBody>
      </p:sp>
      <p:sp>
        <p:nvSpPr>
          <p:cNvPr id="3" name="Subtitle 2">
            <a:extLst>
              <a:ext uri="{FF2B5EF4-FFF2-40B4-BE49-F238E27FC236}">
                <a16:creationId xmlns:a16="http://schemas.microsoft.com/office/drawing/2014/main" id="{543FDC9C-9E37-4B77-84F7-333C655A79F7}"/>
              </a:ext>
            </a:extLst>
          </p:cNvPr>
          <p:cNvSpPr>
            <a:spLocks noGrp="1"/>
          </p:cNvSpPr>
          <p:nvPr>
            <p:ph type="subTitle" idx="1"/>
          </p:nvPr>
        </p:nvSpPr>
        <p:spPr/>
        <p:txBody>
          <a:bodyPr/>
          <a:lstStyle/>
          <a:p>
            <a:endParaRPr lang="en-GB"/>
          </a:p>
        </p:txBody>
      </p:sp>
    </p:spTree>
    <p:extLst>
      <p:ext uri="{BB962C8B-B14F-4D97-AF65-F5344CB8AC3E}">
        <p14:creationId xmlns:p14="http://schemas.microsoft.com/office/powerpoint/2010/main" val="199412000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2370" name="Title 1"/>
          <p:cNvSpPr>
            <a:spLocks noGrp="1"/>
          </p:cNvSpPr>
          <p:nvPr>
            <p:ph type="title"/>
          </p:nvPr>
        </p:nvSpPr>
        <p:spPr/>
        <p:txBody>
          <a:bodyPr/>
          <a:lstStyle/>
          <a:p>
            <a:r>
              <a:rPr lang="en-US" dirty="0"/>
              <a:t>Bifurcation</a:t>
            </a:r>
          </a:p>
        </p:txBody>
      </p:sp>
      <p:sp>
        <p:nvSpPr>
          <p:cNvPr id="442371" name="Content Placeholder 2"/>
          <p:cNvSpPr>
            <a:spLocks noGrp="1"/>
          </p:cNvSpPr>
          <p:nvPr>
            <p:ph idx="1"/>
          </p:nvPr>
        </p:nvSpPr>
        <p:spPr/>
        <p:txBody>
          <a:bodyPr>
            <a:normAutofit/>
          </a:bodyPr>
          <a:lstStyle/>
          <a:p>
            <a:r>
              <a:rPr lang="en-US" dirty="0"/>
              <a:t>Bifurcation –literally, a “fork in the road” and was initially ‘an abrupt change in the long-term behaviour of a system’</a:t>
            </a:r>
          </a:p>
          <a:p>
            <a:r>
              <a:rPr lang="en-US" dirty="0"/>
              <a:t>Connected to phase-shift in that they move out of the linear realm and instability begins and nonlinearity sets in </a:t>
            </a:r>
          </a:p>
          <a:p>
            <a:r>
              <a:rPr lang="en-US" dirty="0"/>
              <a:t>As one gets close to the bifurcation points, the values of fluctuations increase dramatically. This leads to the butterfly effect in which a small change can lead to a significant change in the system </a:t>
            </a:r>
          </a:p>
        </p:txBody>
      </p:sp>
      <p:sp>
        <p:nvSpPr>
          <p:cNvPr id="2" name="Footer Placeholder 1">
            <a:extLst>
              <a:ext uri="{FF2B5EF4-FFF2-40B4-BE49-F238E27FC236}">
                <a16:creationId xmlns:a16="http://schemas.microsoft.com/office/drawing/2014/main" id="{8B2FB1A5-601E-46E0-8907-D37FAB9680A1}"/>
              </a:ext>
            </a:extLst>
          </p:cNvPr>
          <p:cNvSpPr>
            <a:spLocks noGrp="1"/>
          </p:cNvSpPr>
          <p:nvPr>
            <p:ph type="ftr" sz="quarter" idx="11"/>
          </p:nvPr>
        </p:nvSpPr>
        <p:spPr/>
        <p:txBody>
          <a:bodyPr/>
          <a:lstStyle/>
          <a:p>
            <a:r>
              <a:rPr lang="en-GB"/>
              <a:t>Tourism Theories, Concepts and Models by McKercher and Prideaux © Goodfellow Publishers 2021</a:t>
            </a:r>
            <a:endParaRPr lang="en-GB"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4418" name="Rectangle 2"/>
          <p:cNvSpPr>
            <a:spLocks noGrp="1" noChangeArrowheads="1"/>
          </p:cNvSpPr>
          <p:nvPr>
            <p:ph type="title"/>
          </p:nvPr>
        </p:nvSpPr>
        <p:spPr/>
        <p:txBody>
          <a:bodyPr/>
          <a:lstStyle/>
          <a:p>
            <a:pPr eaLnBrk="1" hangingPunct="1"/>
            <a:r>
              <a:rPr lang="en-US" altLang="zh-TW" dirty="0">
                <a:ea typeface="新細明體" pitchFamily="18" charset="-120"/>
              </a:rPr>
              <a:t>Butterfly Effect</a:t>
            </a:r>
            <a:endParaRPr lang="zh-TW" altLang="en-US">
              <a:ea typeface="新細明體" pitchFamily="18" charset="-120"/>
            </a:endParaRPr>
          </a:p>
        </p:txBody>
      </p:sp>
      <p:sp>
        <p:nvSpPr>
          <p:cNvPr id="444419" name="Rectangle 3"/>
          <p:cNvSpPr>
            <a:spLocks noGrp="1" noChangeArrowheads="1"/>
          </p:cNvSpPr>
          <p:nvPr>
            <p:ph sz="half" idx="1"/>
          </p:nvPr>
        </p:nvSpPr>
        <p:spPr/>
        <p:txBody>
          <a:bodyPr>
            <a:normAutofit fontScale="85000" lnSpcReduction="10000"/>
          </a:bodyPr>
          <a:lstStyle/>
          <a:p>
            <a:pPr marL="609600" indent="-609600">
              <a:buNone/>
            </a:pPr>
            <a:r>
              <a:rPr lang="en-GB" dirty="0"/>
              <a:t>“Sensitivity to initial conditions” </a:t>
            </a:r>
          </a:p>
          <a:p>
            <a:pPr marL="609600" indent="-609600"/>
            <a:r>
              <a:rPr lang="en-GB" dirty="0"/>
              <a:t>Small and apparently insignificant changes can produce large variations in the long term behaviour of a system</a:t>
            </a:r>
          </a:p>
        </p:txBody>
      </p:sp>
      <p:sp>
        <p:nvSpPr>
          <p:cNvPr id="2" name="Content Placeholder 1">
            <a:extLst>
              <a:ext uri="{FF2B5EF4-FFF2-40B4-BE49-F238E27FC236}">
                <a16:creationId xmlns:a16="http://schemas.microsoft.com/office/drawing/2014/main" id="{AD519A26-BF29-4BAF-9500-E44F33917803}"/>
              </a:ext>
            </a:extLst>
          </p:cNvPr>
          <p:cNvSpPr>
            <a:spLocks noGrp="1"/>
          </p:cNvSpPr>
          <p:nvPr>
            <p:ph sz="half" idx="2"/>
          </p:nvPr>
        </p:nvSpPr>
        <p:spPr>
          <a:solidFill>
            <a:schemeClr val="accent2"/>
          </a:solidFill>
        </p:spPr>
        <p:txBody>
          <a:bodyPr>
            <a:normAutofit fontScale="85000" lnSpcReduction="10000"/>
          </a:bodyPr>
          <a:lstStyle/>
          <a:p>
            <a:pPr>
              <a:buFontTx/>
              <a:buNone/>
            </a:pPr>
            <a:r>
              <a:rPr lang="en-US" dirty="0"/>
              <a:t>For want of a nail the shoe was lost.</a:t>
            </a:r>
          </a:p>
          <a:p>
            <a:pPr>
              <a:buFontTx/>
              <a:buNone/>
            </a:pPr>
            <a:r>
              <a:rPr lang="en-US" dirty="0"/>
              <a:t>For want of a shoe the horse was lost.</a:t>
            </a:r>
          </a:p>
          <a:p>
            <a:pPr>
              <a:buFontTx/>
              <a:buNone/>
            </a:pPr>
            <a:r>
              <a:rPr lang="en-US" dirty="0"/>
              <a:t>For want of a horse the rider was lost.</a:t>
            </a:r>
          </a:p>
          <a:p>
            <a:pPr>
              <a:buFontTx/>
              <a:buNone/>
            </a:pPr>
            <a:r>
              <a:rPr lang="en-US" dirty="0"/>
              <a:t>For want of a rider the message was lost.</a:t>
            </a:r>
          </a:p>
          <a:p>
            <a:pPr>
              <a:buFontTx/>
              <a:buNone/>
            </a:pPr>
            <a:r>
              <a:rPr lang="en-US" dirty="0"/>
              <a:t>For want of a message the battle was lost.</a:t>
            </a:r>
          </a:p>
          <a:p>
            <a:pPr>
              <a:buFontTx/>
              <a:buNone/>
            </a:pPr>
            <a:r>
              <a:rPr lang="en-US" dirty="0"/>
              <a:t>For want of a battle the kingdom was lost.</a:t>
            </a:r>
          </a:p>
          <a:p>
            <a:pPr>
              <a:buFontTx/>
              <a:buNone/>
            </a:pPr>
            <a:r>
              <a:rPr lang="en-US" dirty="0"/>
              <a:t>And all for the want of a horseshoe nail.</a:t>
            </a:r>
          </a:p>
        </p:txBody>
      </p:sp>
      <p:sp>
        <p:nvSpPr>
          <p:cNvPr id="3" name="Footer Placeholder 2">
            <a:extLst>
              <a:ext uri="{FF2B5EF4-FFF2-40B4-BE49-F238E27FC236}">
                <a16:creationId xmlns:a16="http://schemas.microsoft.com/office/drawing/2014/main" id="{3EBC415B-A8DE-420A-A3B8-CDF60D6FB43D}"/>
              </a:ext>
            </a:extLst>
          </p:cNvPr>
          <p:cNvSpPr>
            <a:spLocks noGrp="1"/>
          </p:cNvSpPr>
          <p:nvPr>
            <p:ph type="ftr" sz="quarter" idx="11"/>
          </p:nvPr>
        </p:nvSpPr>
        <p:spPr/>
        <p:txBody>
          <a:bodyPr/>
          <a:lstStyle/>
          <a:p>
            <a:r>
              <a:rPr lang="en-GB"/>
              <a:t>Tourism Theories, Concepts and Models by McKercher and Prideaux © Goodfellow Publishers 2021</a:t>
            </a:r>
            <a:endParaRPr lang="en-GB"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6466" name="Rectangle 2"/>
          <p:cNvSpPr>
            <a:spLocks noGrp="1" noChangeArrowheads="1"/>
          </p:cNvSpPr>
          <p:nvPr>
            <p:ph type="title"/>
          </p:nvPr>
        </p:nvSpPr>
        <p:spPr>
          <a:xfrm>
            <a:off x="1790700" y="872368"/>
            <a:ext cx="8248650" cy="554097"/>
          </a:xfrm>
        </p:spPr>
        <p:txBody>
          <a:bodyPr>
            <a:normAutofit fontScale="90000"/>
          </a:bodyPr>
          <a:lstStyle/>
          <a:p>
            <a:pPr eaLnBrk="1" hangingPunct="1"/>
            <a:r>
              <a:rPr lang="en-US" altLang="zh-TW" dirty="0">
                <a:ea typeface="新細明體" pitchFamily="18" charset="-120"/>
              </a:rPr>
              <a:t>Lock in effect</a:t>
            </a:r>
            <a:endParaRPr lang="zh-TW" altLang="en-US" dirty="0">
              <a:ea typeface="新細明體" pitchFamily="18" charset="-120"/>
            </a:endParaRPr>
          </a:p>
        </p:txBody>
      </p:sp>
      <p:sp>
        <p:nvSpPr>
          <p:cNvPr id="446467" name="Rectangle 3"/>
          <p:cNvSpPr>
            <a:spLocks noGrp="1" noChangeArrowheads="1"/>
          </p:cNvSpPr>
          <p:nvPr>
            <p:ph sz="half" idx="1"/>
          </p:nvPr>
        </p:nvSpPr>
        <p:spPr/>
        <p:txBody>
          <a:bodyPr>
            <a:normAutofit/>
          </a:bodyPr>
          <a:lstStyle/>
          <a:p>
            <a:pPr eaLnBrk="1" hangingPunct="1">
              <a:buFontTx/>
              <a:buNone/>
            </a:pPr>
            <a:r>
              <a:rPr lang="en-US" altLang="zh-TW" dirty="0">
                <a:ea typeface="新細明體" pitchFamily="18" charset="-120"/>
              </a:rPr>
              <a:t>(Positive feedback loop)</a:t>
            </a:r>
          </a:p>
          <a:p>
            <a:pPr eaLnBrk="1" hangingPunct="1"/>
            <a:r>
              <a:rPr lang="en-GB" dirty="0"/>
              <a:t>Inertia within a system is common, whereby an accident of history produces such a strong network of mutually reinforcing relationships </a:t>
            </a:r>
          </a:p>
          <a:p>
            <a:pPr eaLnBrk="1" hangingPunct="1"/>
            <a:r>
              <a:rPr lang="en-GB" dirty="0"/>
              <a:t>Computer keyboard.</a:t>
            </a:r>
            <a:r>
              <a:rPr lang="en-US" altLang="zh-TW" dirty="0">
                <a:ea typeface="新細明體" pitchFamily="18" charset="-120"/>
              </a:rPr>
              <a:t> </a:t>
            </a:r>
          </a:p>
        </p:txBody>
      </p:sp>
      <p:pic>
        <p:nvPicPr>
          <p:cNvPr id="446468" name="Picture 4"/>
          <p:cNvPicPr>
            <a:picLocks noGrp="1" noChangeAspect="1" noChangeArrowheads="1"/>
          </p:cNvPicPr>
          <p:nvPr>
            <p:ph sz="half" idx="2"/>
          </p:nvPr>
        </p:nvPicPr>
        <p:blipFill>
          <a:blip r:embed="rId2" cstate="email">
            <a:extLst>
              <a:ext uri="{28A0092B-C50C-407E-A947-70E740481C1C}">
                <a14:useLocalDpi xmlns:a14="http://schemas.microsoft.com/office/drawing/2010/main"/>
              </a:ext>
            </a:extLst>
          </a:blip>
          <a:srcRect/>
          <a:stretch>
            <a:fillRect/>
          </a:stretch>
        </p:blipFill>
        <p:spPr>
          <a:xfrm>
            <a:off x="7336488" y="1987104"/>
            <a:ext cx="2619375" cy="1743075"/>
          </a:xfrm>
          <a:noFill/>
        </p:spPr>
      </p:pic>
      <p:sp>
        <p:nvSpPr>
          <p:cNvPr id="2" name="Footer Placeholder 1">
            <a:extLst>
              <a:ext uri="{FF2B5EF4-FFF2-40B4-BE49-F238E27FC236}">
                <a16:creationId xmlns:a16="http://schemas.microsoft.com/office/drawing/2014/main" id="{90360328-EA69-4588-B37A-8EDBFE5F0B10}"/>
              </a:ext>
            </a:extLst>
          </p:cNvPr>
          <p:cNvSpPr>
            <a:spLocks noGrp="1"/>
          </p:cNvSpPr>
          <p:nvPr>
            <p:ph type="ftr" sz="quarter" idx="11"/>
          </p:nvPr>
        </p:nvSpPr>
        <p:spPr/>
        <p:txBody>
          <a:bodyPr/>
          <a:lstStyle/>
          <a:p>
            <a:r>
              <a:rPr lang="en-GB"/>
              <a:t>Tourism Theories, Concepts and Models by McKercher and Prideaux © Goodfellow Publishers 2021</a:t>
            </a:r>
            <a:endParaRPr lang="en-GB"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7490" name="Rectangle 2"/>
          <p:cNvSpPr>
            <a:spLocks noGrp="1" noChangeArrowheads="1"/>
          </p:cNvSpPr>
          <p:nvPr>
            <p:ph type="title"/>
          </p:nvPr>
        </p:nvSpPr>
        <p:spPr/>
        <p:txBody>
          <a:bodyPr/>
          <a:lstStyle/>
          <a:p>
            <a:pPr eaLnBrk="1" hangingPunct="1"/>
            <a:r>
              <a:rPr lang="en-US" altLang="zh-TW" dirty="0">
                <a:ea typeface="新細明體" pitchFamily="18" charset="-120"/>
              </a:rPr>
              <a:t>Strange attractor</a:t>
            </a:r>
            <a:endParaRPr lang="zh-TW" altLang="en-US" dirty="0">
              <a:ea typeface="新細明體" pitchFamily="18" charset="-120"/>
            </a:endParaRPr>
          </a:p>
        </p:txBody>
      </p:sp>
      <p:sp>
        <p:nvSpPr>
          <p:cNvPr id="447491" name="Rectangle 3"/>
          <p:cNvSpPr>
            <a:spLocks noGrp="1" noChangeArrowheads="1"/>
          </p:cNvSpPr>
          <p:nvPr>
            <p:ph idx="1"/>
          </p:nvPr>
        </p:nvSpPr>
        <p:spPr/>
        <p:txBody>
          <a:bodyPr>
            <a:normAutofit/>
          </a:bodyPr>
          <a:lstStyle/>
          <a:p>
            <a:pPr marL="609600" indent="-609600"/>
            <a:r>
              <a:rPr lang="en-GB" dirty="0"/>
              <a:t>A common vision, sense of meaning, strategy or value system that drives people to achieve a common goal </a:t>
            </a:r>
          </a:p>
          <a:p>
            <a:pPr marL="609600" indent="-609600"/>
            <a:r>
              <a:rPr lang="en-GB" dirty="0"/>
              <a:t>System will manage itself, often in an unknowing manner, towards a common goal</a:t>
            </a:r>
            <a:r>
              <a:rPr lang="en-US" altLang="zh-TW" dirty="0">
                <a:ea typeface="新細明體" pitchFamily="18" charset="-120"/>
              </a:rPr>
              <a:t> </a:t>
            </a:r>
          </a:p>
          <a:p>
            <a:pPr marL="609600" indent="-609600"/>
            <a:r>
              <a:rPr lang="en-US" dirty="0"/>
              <a:t>In complexity theory, the system tends to work in a seemingly random and complex way, in that each element in the system may seem to act in an independent manner, but the system as a whole does not pass certain boundaries </a:t>
            </a:r>
          </a:p>
          <a:p>
            <a:pPr marL="609600" indent="-609600"/>
            <a:r>
              <a:rPr lang="en-US" dirty="0"/>
              <a:t>Chaos/complexity is evolutionary</a:t>
            </a:r>
            <a:endParaRPr lang="en-US" altLang="zh-TW" dirty="0">
              <a:ea typeface="新細明體" pitchFamily="18" charset="-120"/>
            </a:endParaRPr>
          </a:p>
        </p:txBody>
      </p:sp>
      <p:sp>
        <p:nvSpPr>
          <p:cNvPr id="2" name="Footer Placeholder 1">
            <a:extLst>
              <a:ext uri="{FF2B5EF4-FFF2-40B4-BE49-F238E27FC236}">
                <a16:creationId xmlns:a16="http://schemas.microsoft.com/office/drawing/2014/main" id="{F3DDF7DF-7674-46AE-AF76-1724CE3081A5}"/>
              </a:ext>
            </a:extLst>
          </p:cNvPr>
          <p:cNvSpPr>
            <a:spLocks noGrp="1"/>
          </p:cNvSpPr>
          <p:nvPr>
            <p:ph type="ftr" sz="quarter" idx="11"/>
          </p:nvPr>
        </p:nvSpPr>
        <p:spPr/>
        <p:txBody>
          <a:bodyPr/>
          <a:lstStyle/>
          <a:p>
            <a:r>
              <a:rPr lang="en-GB"/>
              <a:t>Tourism Theories, Concepts and Models by McKercher and Prideaux © Goodfellow Publishers 2021</a:t>
            </a:r>
            <a:endParaRPr lang="en-GB"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3394" name="Rectangle 2"/>
          <p:cNvSpPr>
            <a:spLocks noGrp="1" noChangeArrowheads="1"/>
          </p:cNvSpPr>
          <p:nvPr>
            <p:ph type="title"/>
          </p:nvPr>
        </p:nvSpPr>
        <p:spPr/>
        <p:txBody>
          <a:bodyPr/>
          <a:lstStyle/>
          <a:p>
            <a:pPr eaLnBrk="1" hangingPunct="1"/>
            <a:r>
              <a:rPr lang="en-US" altLang="zh-TW" dirty="0">
                <a:ea typeface="新細明體" pitchFamily="18" charset="-120"/>
              </a:rPr>
              <a:t>Self organising</a:t>
            </a:r>
            <a:endParaRPr lang="zh-TW" altLang="en-US" dirty="0">
              <a:ea typeface="新細明體" pitchFamily="18" charset="-120"/>
            </a:endParaRPr>
          </a:p>
        </p:txBody>
      </p:sp>
      <p:sp>
        <p:nvSpPr>
          <p:cNvPr id="414723" name="Rectangle 3"/>
          <p:cNvSpPr>
            <a:spLocks noGrp="1" noChangeArrowheads="1"/>
          </p:cNvSpPr>
          <p:nvPr>
            <p:ph type="body" idx="1"/>
          </p:nvPr>
        </p:nvSpPr>
        <p:spPr/>
        <p:txBody>
          <a:bodyPr>
            <a:normAutofit/>
          </a:bodyPr>
          <a:lstStyle/>
          <a:p>
            <a:pPr marL="609600" indent="-609600">
              <a:defRPr/>
            </a:pPr>
            <a:r>
              <a:rPr lang="en-GB" dirty="0"/>
              <a:t>Inherently unstable and constantly changing </a:t>
            </a:r>
          </a:p>
          <a:p>
            <a:pPr marL="609600" indent="-609600">
              <a:defRPr/>
            </a:pPr>
            <a:r>
              <a:rPr lang="en-US" dirty="0"/>
              <a:t>Objective of optimizing the available resources</a:t>
            </a:r>
          </a:p>
          <a:p>
            <a:pPr marL="1009650" lvl="1" indent="-609600">
              <a:defRPr/>
            </a:pPr>
            <a:r>
              <a:rPr lang="en-US" dirty="0"/>
              <a:t>Renders the system better suited to face external or internal burdens </a:t>
            </a:r>
            <a:endParaRPr lang="en-GB" dirty="0"/>
          </a:p>
          <a:p>
            <a:pPr marL="609600" indent="-609600">
              <a:defRPr/>
            </a:pPr>
            <a:r>
              <a:rPr lang="en-US" dirty="0"/>
              <a:t>2 features:</a:t>
            </a:r>
          </a:p>
          <a:p>
            <a:pPr marL="1009650" lvl="1" indent="-609600">
              <a:defRPr/>
            </a:pPr>
            <a:r>
              <a:rPr lang="en-US" dirty="0"/>
              <a:t>Ability to sometimes withstand large shocks without apparently modifying itself or its evolutionary path </a:t>
            </a:r>
          </a:p>
          <a:p>
            <a:pPr marL="1009650" lvl="1" indent="-609600">
              <a:defRPr/>
            </a:pPr>
            <a:r>
              <a:rPr lang="en-US" dirty="0"/>
              <a:t>Seemingly irrelevant event can produce an avalanche which completely destroys it</a:t>
            </a:r>
          </a:p>
        </p:txBody>
      </p:sp>
      <p:sp>
        <p:nvSpPr>
          <p:cNvPr id="2" name="Footer Placeholder 1">
            <a:extLst>
              <a:ext uri="{FF2B5EF4-FFF2-40B4-BE49-F238E27FC236}">
                <a16:creationId xmlns:a16="http://schemas.microsoft.com/office/drawing/2014/main" id="{79859A10-C6C2-4C89-84A8-C52415247764}"/>
              </a:ext>
            </a:extLst>
          </p:cNvPr>
          <p:cNvSpPr>
            <a:spLocks noGrp="1"/>
          </p:cNvSpPr>
          <p:nvPr>
            <p:ph type="ftr" sz="quarter" idx="11"/>
          </p:nvPr>
        </p:nvSpPr>
        <p:spPr/>
        <p:txBody>
          <a:bodyPr/>
          <a:lstStyle/>
          <a:p>
            <a:r>
              <a:rPr lang="en-GB"/>
              <a:t>Tourism Theories, Concepts and Models by McKercher and Prideaux © Goodfellow Publishers 2021</a:t>
            </a:r>
            <a:endParaRPr lang="en-GB"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CF58F6-4412-4E2B-A3D7-84135DF260B4}"/>
              </a:ext>
            </a:extLst>
          </p:cNvPr>
          <p:cNvSpPr>
            <a:spLocks noGrp="1"/>
          </p:cNvSpPr>
          <p:nvPr>
            <p:ph type="title"/>
          </p:nvPr>
        </p:nvSpPr>
        <p:spPr/>
        <p:txBody>
          <a:bodyPr/>
          <a:lstStyle/>
          <a:p>
            <a:r>
              <a:rPr lang="en-HK" dirty="0"/>
              <a:t>A complex tourism system</a:t>
            </a:r>
          </a:p>
        </p:txBody>
      </p:sp>
      <p:pic>
        <p:nvPicPr>
          <p:cNvPr id="5" name="Content Placeholder 4">
            <a:extLst>
              <a:ext uri="{FF2B5EF4-FFF2-40B4-BE49-F238E27FC236}">
                <a16:creationId xmlns:a16="http://schemas.microsoft.com/office/drawing/2014/main" id="{209061D6-230D-4731-95BD-4CAD888B3B42}"/>
              </a:ext>
            </a:extLst>
          </p:cNvPr>
          <p:cNvPicPr>
            <a:picLocks noGrp="1"/>
          </p:cNvPicPr>
          <p:nvPr>
            <p:ph sz="half" idx="1"/>
          </p:nvPr>
        </p:nvPicPr>
        <p:blipFill>
          <a:blip r:embed="rId2" cstate="email">
            <a:extLst>
              <a:ext uri="{28A0092B-C50C-407E-A947-70E740481C1C}">
                <a14:useLocalDpi xmlns:a14="http://schemas.microsoft.com/office/drawing/2010/main"/>
              </a:ext>
            </a:extLst>
          </a:blip>
          <a:stretch>
            <a:fillRect/>
          </a:stretch>
        </p:blipFill>
        <p:spPr bwMode="auto">
          <a:xfrm>
            <a:off x="1156893" y="1419593"/>
            <a:ext cx="3844241" cy="4757370"/>
          </a:xfrm>
          <a:prstGeom prst="rect">
            <a:avLst/>
          </a:prstGeom>
          <a:noFill/>
        </p:spPr>
      </p:pic>
      <p:sp>
        <p:nvSpPr>
          <p:cNvPr id="6" name="Content Placeholder 5">
            <a:extLst>
              <a:ext uri="{FF2B5EF4-FFF2-40B4-BE49-F238E27FC236}">
                <a16:creationId xmlns:a16="http://schemas.microsoft.com/office/drawing/2014/main" id="{1D48D6F4-80F9-42EF-921A-3C9029829EDC}"/>
              </a:ext>
            </a:extLst>
          </p:cNvPr>
          <p:cNvSpPr>
            <a:spLocks noGrp="1"/>
          </p:cNvSpPr>
          <p:nvPr>
            <p:ph sz="half" idx="2"/>
          </p:nvPr>
        </p:nvSpPr>
        <p:spPr>
          <a:xfrm>
            <a:off x="5602594" y="1419593"/>
            <a:ext cx="5751206" cy="4757370"/>
          </a:xfrm>
        </p:spPr>
        <p:txBody>
          <a:bodyPr>
            <a:noAutofit/>
          </a:bodyPr>
          <a:lstStyle/>
          <a:p>
            <a:pPr marL="228600">
              <a:lnSpc>
                <a:spcPct val="120000"/>
              </a:lnSpc>
              <a:spcBef>
                <a:spcPts val="0"/>
              </a:spcBef>
              <a:tabLst>
                <a:tab pos="457200" algn="l"/>
              </a:tabLst>
            </a:pPr>
            <a:r>
              <a:rPr lang="en-HK" sz="1800" dirty="0">
                <a:effectLst/>
                <a:ea typeface="Times New Roman" panose="02020603050405020304" pitchFamily="18" charset="0"/>
              </a:rPr>
              <a:t>The Traveller, who is the essential player in tourism</a:t>
            </a:r>
          </a:p>
          <a:p>
            <a:pPr marL="228600">
              <a:lnSpc>
                <a:spcPct val="120000"/>
              </a:lnSpc>
              <a:spcBef>
                <a:spcPts val="0"/>
              </a:spcBef>
              <a:tabLst>
                <a:tab pos="457200" algn="l"/>
                <a:tab pos="685800" algn="l"/>
              </a:tabLst>
            </a:pPr>
            <a:r>
              <a:rPr lang="en-HK" sz="1800" dirty="0">
                <a:effectLst/>
                <a:ea typeface="Times New Roman" panose="02020603050405020304" pitchFamily="18" charset="0"/>
              </a:rPr>
              <a:t>The Communication vectors used to connect the traveller to the destination</a:t>
            </a:r>
          </a:p>
          <a:p>
            <a:pPr marL="228600">
              <a:lnSpc>
                <a:spcPct val="120000"/>
              </a:lnSpc>
              <a:spcBef>
                <a:spcPts val="0"/>
              </a:spcBef>
              <a:tabLst>
                <a:tab pos="457200" algn="l"/>
                <a:tab pos="685800" algn="l"/>
              </a:tabLst>
            </a:pPr>
            <a:r>
              <a:rPr lang="en-HK" sz="1800" dirty="0">
                <a:effectLst/>
                <a:ea typeface="Times New Roman" panose="02020603050405020304" pitchFamily="18" charset="0"/>
              </a:rPr>
              <a:t>The Considerations or factors that influence the effectiveness of the Communication vectors used</a:t>
            </a:r>
          </a:p>
          <a:p>
            <a:pPr marL="228600">
              <a:lnSpc>
                <a:spcPct val="120000"/>
              </a:lnSpc>
              <a:spcBef>
                <a:spcPts val="0"/>
              </a:spcBef>
              <a:tabLst>
                <a:tab pos="457200" algn="l"/>
                <a:tab pos="685800" algn="l"/>
              </a:tabLst>
            </a:pPr>
            <a:r>
              <a:rPr lang="en-HK" sz="1800" dirty="0">
                <a:effectLst/>
                <a:ea typeface="Times New Roman" panose="02020603050405020304" pitchFamily="18" charset="0"/>
              </a:rPr>
              <a:t>The Destination or Internal tourism community</a:t>
            </a:r>
          </a:p>
          <a:p>
            <a:pPr marL="228600">
              <a:lnSpc>
                <a:spcPct val="120000"/>
              </a:lnSpc>
              <a:spcBef>
                <a:spcPts val="0"/>
              </a:spcBef>
              <a:tabLst>
                <a:tab pos="457200" algn="l"/>
                <a:tab pos="685800" algn="l"/>
              </a:tabLst>
            </a:pPr>
            <a:r>
              <a:rPr lang="en-HK" sz="1800" dirty="0">
                <a:effectLst/>
                <a:ea typeface="Times New Roman" panose="02020603050405020304" pitchFamily="18" charset="0"/>
              </a:rPr>
              <a:t>External tourism agencies (public and private sector) that try to influence tourism</a:t>
            </a:r>
          </a:p>
          <a:p>
            <a:pPr marL="228600">
              <a:lnSpc>
                <a:spcPct val="120000"/>
              </a:lnSpc>
              <a:spcBef>
                <a:spcPts val="0"/>
              </a:spcBef>
              <a:tabLst>
                <a:tab pos="457200" algn="l"/>
                <a:tab pos="685800" algn="l"/>
              </a:tabLst>
            </a:pPr>
            <a:r>
              <a:rPr lang="en-HK" sz="1800" dirty="0">
                <a:effectLst/>
                <a:ea typeface="Times New Roman" panose="02020603050405020304" pitchFamily="18" charset="0"/>
              </a:rPr>
              <a:t>Other tourism-related externalities, such as alternative tourism destinations</a:t>
            </a:r>
          </a:p>
          <a:p>
            <a:pPr marL="228600">
              <a:lnSpc>
                <a:spcPct val="120000"/>
              </a:lnSpc>
              <a:spcBef>
                <a:spcPts val="0"/>
              </a:spcBef>
              <a:tabLst>
                <a:tab pos="457200" algn="l"/>
                <a:tab pos="685800" algn="l"/>
              </a:tabLst>
            </a:pPr>
            <a:r>
              <a:rPr lang="en-HK" sz="1800" dirty="0">
                <a:effectLst/>
                <a:ea typeface="Times New Roman" panose="02020603050405020304" pitchFamily="18" charset="0"/>
              </a:rPr>
              <a:t>Non-tourism related externalities, or macro-environmental forces</a:t>
            </a:r>
          </a:p>
          <a:p>
            <a:pPr marL="228600">
              <a:lnSpc>
                <a:spcPct val="120000"/>
              </a:lnSpc>
              <a:spcBef>
                <a:spcPts val="0"/>
              </a:spcBef>
              <a:tabLst>
                <a:tab pos="457200" algn="l"/>
                <a:tab pos="685800" algn="l"/>
              </a:tabLst>
            </a:pPr>
            <a:r>
              <a:rPr lang="en-HK" sz="1800" dirty="0">
                <a:effectLst/>
                <a:ea typeface="Times New Roman" panose="02020603050405020304" pitchFamily="18" charset="0"/>
              </a:rPr>
              <a:t>Outputs both desired and undesired, and</a:t>
            </a:r>
          </a:p>
          <a:p>
            <a:pPr>
              <a:lnSpc>
                <a:spcPct val="120000"/>
              </a:lnSpc>
              <a:spcBef>
                <a:spcPts val="0"/>
              </a:spcBef>
            </a:pPr>
            <a:r>
              <a:rPr lang="en-HK" sz="1800" dirty="0">
                <a:effectLst/>
                <a:ea typeface="Times New Roman" panose="02020603050405020304" pitchFamily="18" charset="0"/>
              </a:rPr>
              <a:t>Rogues or Chaos makers</a:t>
            </a:r>
            <a:endParaRPr lang="en-HK" sz="1800" b="1" dirty="0"/>
          </a:p>
        </p:txBody>
      </p:sp>
      <p:sp>
        <p:nvSpPr>
          <p:cNvPr id="4" name="Footer Placeholder 3">
            <a:extLst>
              <a:ext uri="{FF2B5EF4-FFF2-40B4-BE49-F238E27FC236}">
                <a16:creationId xmlns:a16="http://schemas.microsoft.com/office/drawing/2014/main" id="{54F407CB-EBF1-4963-BD87-F56E2355013F}"/>
              </a:ext>
            </a:extLst>
          </p:cNvPr>
          <p:cNvSpPr>
            <a:spLocks noGrp="1"/>
          </p:cNvSpPr>
          <p:nvPr>
            <p:ph type="ftr" sz="quarter" idx="11"/>
          </p:nvPr>
        </p:nvSpPr>
        <p:spPr>
          <a:xfrm>
            <a:off x="4038600" y="6356350"/>
            <a:ext cx="4114800" cy="365125"/>
          </a:xfrm>
        </p:spPr>
        <p:txBody>
          <a:bodyPr/>
          <a:lstStyle/>
          <a:p>
            <a:r>
              <a:rPr lang="en-GB"/>
              <a:t>Tourism Theories, Concepts and Models by McKercher and Prideaux © Goodfellow Publishers 2021</a:t>
            </a:r>
            <a:endParaRPr lang="en-GB" dirty="0"/>
          </a:p>
        </p:txBody>
      </p:sp>
      <p:sp>
        <p:nvSpPr>
          <p:cNvPr id="3" name="TextBox 2">
            <a:extLst>
              <a:ext uri="{FF2B5EF4-FFF2-40B4-BE49-F238E27FC236}">
                <a16:creationId xmlns:a16="http://schemas.microsoft.com/office/drawing/2014/main" id="{A1BF0CAB-9FEE-4E07-8AE0-2C9BFA20F5A3}"/>
              </a:ext>
            </a:extLst>
          </p:cNvPr>
          <p:cNvSpPr txBox="1"/>
          <p:nvPr/>
        </p:nvSpPr>
        <p:spPr>
          <a:xfrm>
            <a:off x="757790" y="5688477"/>
            <a:ext cx="2485551" cy="369332"/>
          </a:xfrm>
          <a:prstGeom prst="rect">
            <a:avLst/>
          </a:prstGeom>
          <a:noFill/>
        </p:spPr>
        <p:txBody>
          <a:bodyPr wrap="square" rtlCol="0">
            <a:spAutoFit/>
          </a:bodyPr>
          <a:lstStyle/>
          <a:p>
            <a:r>
              <a:rPr lang="en-HK" dirty="0"/>
              <a:t>Source: McKercher 1999</a:t>
            </a:r>
          </a:p>
        </p:txBody>
      </p:sp>
    </p:spTree>
    <p:extLst>
      <p:ext uri="{BB962C8B-B14F-4D97-AF65-F5344CB8AC3E}">
        <p14:creationId xmlns:p14="http://schemas.microsoft.com/office/powerpoint/2010/main" val="25489638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ext Box 4"/>
          <p:cNvSpPr txBox="1">
            <a:spLocks noChangeArrowheads="1"/>
          </p:cNvSpPr>
          <p:nvPr/>
        </p:nvSpPr>
        <p:spPr bwMode="auto">
          <a:xfrm>
            <a:off x="1676401" y="1989139"/>
            <a:ext cx="8812213" cy="19389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r>
              <a:rPr lang="en-GB" altLang="en-US" sz="4000" b="1" dirty="0"/>
              <a:t>Chapter 9: </a:t>
            </a:r>
            <a:r>
              <a:rPr lang="en-HK" sz="4000" b="1" dirty="0"/>
              <a:t>Tourism as a Complex System </a:t>
            </a:r>
            <a:endParaRPr lang="en-GB" altLang="en-US" sz="4000" b="1" dirty="0"/>
          </a:p>
          <a:p>
            <a:pPr algn="ctr" eaLnBrk="1" hangingPunct="1"/>
            <a:endParaRPr lang="en-US" altLang="en-US" sz="4000" b="1" dirty="0"/>
          </a:p>
        </p:txBody>
      </p:sp>
      <p:sp>
        <p:nvSpPr>
          <p:cNvPr id="11267" name="Rectangle 4"/>
          <p:cNvSpPr>
            <a:spLocks noChangeArrowheads="1"/>
          </p:cNvSpPr>
          <p:nvPr/>
        </p:nvSpPr>
        <p:spPr bwMode="auto">
          <a:xfrm>
            <a:off x="1524000" y="43934"/>
            <a:ext cx="26481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rgbClr val="FFCC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20000"/>
              </a:spcBef>
              <a:buFontTx/>
              <a:buChar char="•"/>
            </a:pPr>
            <a:endParaRPr lang="en-GB" altLang="en-US" dirty="0"/>
          </a:p>
        </p:txBody>
      </p:sp>
      <p:pic>
        <p:nvPicPr>
          <p:cNvPr id="5" name="Picture 4">
            <a:extLst>
              <a:ext uri="{FF2B5EF4-FFF2-40B4-BE49-F238E27FC236}">
                <a16:creationId xmlns:a16="http://schemas.microsoft.com/office/drawing/2014/main" id="{120408FB-E65D-41A2-A114-33E23165DC5F}"/>
              </a:ext>
            </a:extLst>
          </p:cNvPr>
          <p:cNvPicPr>
            <a:picLocks noChangeAspect="1"/>
          </p:cNvPicPr>
          <p:nvPr/>
        </p:nvPicPr>
        <p:blipFill>
          <a:blip r:embed="rId3" cstate="email">
            <a:extLst>
              <a:ext uri="{28A0092B-C50C-407E-A947-70E740481C1C}">
                <a14:useLocalDpi xmlns:a14="http://schemas.microsoft.com/office/drawing/2010/main"/>
              </a:ext>
            </a:extLst>
          </a:blip>
          <a:srcRect/>
          <a:stretch/>
        </p:blipFill>
        <p:spPr>
          <a:xfrm>
            <a:off x="10668000" y="15798"/>
            <a:ext cx="1523999" cy="1985287"/>
          </a:xfrm>
          <a:prstGeom prst="rect">
            <a:avLst/>
          </a:prstGeom>
        </p:spPr>
      </p:pic>
      <p:pic>
        <p:nvPicPr>
          <p:cNvPr id="10" name="Picture 9" descr="A picture containing drawing&#10;&#10;Description automatically generated">
            <a:extLst>
              <a:ext uri="{FF2B5EF4-FFF2-40B4-BE49-F238E27FC236}">
                <a16:creationId xmlns:a16="http://schemas.microsoft.com/office/drawing/2014/main" id="{4453021C-AE19-42AD-9A7A-3BCEB6D03D79}"/>
              </a:ext>
            </a:extLst>
          </p:cNvPr>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11430000" y="6084016"/>
            <a:ext cx="713496" cy="687013"/>
          </a:xfrm>
          <a:prstGeom prst="rect">
            <a:avLst/>
          </a:prstGeom>
        </p:spPr>
      </p:pic>
    </p:spTree>
    <p:extLst>
      <p:ext uri="{BB962C8B-B14F-4D97-AF65-F5344CB8AC3E}">
        <p14:creationId xmlns:p14="http://schemas.microsoft.com/office/powerpoint/2010/main" val="499296229"/>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HK" dirty="0"/>
              <a:t>Learning Objectives</a:t>
            </a:r>
            <a:endParaRPr lang="en-US" dirty="0"/>
          </a:p>
        </p:txBody>
      </p:sp>
      <p:sp>
        <p:nvSpPr>
          <p:cNvPr id="4" name="Content Placeholder 3"/>
          <p:cNvSpPr>
            <a:spLocks noGrp="1"/>
          </p:cNvSpPr>
          <p:nvPr>
            <p:ph idx="1"/>
          </p:nvPr>
        </p:nvSpPr>
        <p:spPr/>
        <p:txBody>
          <a:bodyPr/>
          <a:lstStyle/>
          <a:p>
            <a:r>
              <a:rPr lang="en-US" dirty="0"/>
              <a:t>Describe why existing lifecycle models are deficient </a:t>
            </a:r>
          </a:p>
          <a:p>
            <a:r>
              <a:rPr lang="en-US" dirty="0"/>
              <a:t>Appreciate that tourism, by its very nature, is inherently volatile </a:t>
            </a:r>
          </a:p>
          <a:p>
            <a:r>
              <a:rPr lang="en-US" dirty="0"/>
              <a:t>Explain how and why tourism functions in a nonlinear manner </a:t>
            </a:r>
          </a:p>
          <a:p>
            <a:r>
              <a:rPr lang="en-US" dirty="0"/>
              <a:t>Explain the key features of a complex system.</a:t>
            </a:r>
          </a:p>
        </p:txBody>
      </p:sp>
      <p:sp>
        <p:nvSpPr>
          <p:cNvPr id="2" name="Footer Placeholder 1">
            <a:extLst>
              <a:ext uri="{FF2B5EF4-FFF2-40B4-BE49-F238E27FC236}">
                <a16:creationId xmlns:a16="http://schemas.microsoft.com/office/drawing/2014/main" id="{A6801A30-9EDF-4C0A-82AB-43734EBE417C}"/>
              </a:ext>
            </a:extLst>
          </p:cNvPr>
          <p:cNvSpPr>
            <a:spLocks noGrp="1"/>
          </p:cNvSpPr>
          <p:nvPr>
            <p:ph type="ftr" sz="quarter" idx="11"/>
          </p:nvPr>
        </p:nvSpPr>
        <p:spPr/>
        <p:txBody>
          <a:bodyPr/>
          <a:lstStyle/>
          <a:p>
            <a:r>
              <a:rPr lang="en-GB"/>
              <a:t>Tourism Theories, Concepts and Models by McKercher and Prideaux © Goodfellow Publishers 2021</a:t>
            </a:r>
            <a:endParaRPr lang="en-GB" dirty="0"/>
          </a:p>
        </p:txBody>
      </p:sp>
    </p:spTree>
    <p:extLst>
      <p:ext uri="{BB962C8B-B14F-4D97-AF65-F5344CB8AC3E}">
        <p14:creationId xmlns:p14="http://schemas.microsoft.com/office/powerpoint/2010/main" val="33284036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712CB8-476F-4713-A8F6-0734C6CE48DD}"/>
              </a:ext>
            </a:extLst>
          </p:cNvPr>
          <p:cNvSpPr>
            <a:spLocks noGrp="1"/>
          </p:cNvSpPr>
          <p:nvPr>
            <p:ph type="title"/>
          </p:nvPr>
        </p:nvSpPr>
        <p:spPr/>
        <p:txBody>
          <a:bodyPr/>
          <a:lstStyle/>
          <a:p>
            <a:r>
              <a:rPr lang="en-HK" dirty="0"/>
              <a:t>Why existing models do not work</a:t>
            </a:r>
          </a:p>
        </p:txBody>
      </p:sp>
      <p:sp>
        <p:nvSpPr>
          <p:cNvPr id="3" name="Content Placeholder 2">
            <a:extLst>
              <a:ext uri="{FF2B5EF4-FFF2-40B4-BE49-F238E27FC236}">
                <a16:creationId xmlns:a16="http://schemas.microsoft.com/office/drawing/2014/main" id="{8DA0DB7A-374A-4E85-9219-5C1D34878B3B}"/>
              </a:ext>
            </a:extLst>
          </p:cNvPr>
          <p:cNvSpPr>
            <a:spLocks noGrp="1"/>
          </p:cNvSpPr>
          <p:nvPr>
            <p:ph idx="1"/>
          </p:nvPr>
        </p:nvSpPr>
        <p:spPr/>
        <p:txBody>
          <a:bodyPr>
            <a:normAutofit fontScale="92500" lnSpcReduction="20000"/>
          </a:bodyPr>
          <a:lstStyle/>
          <a:p>
            <a:r>
              <a:rPr lang="en-US" dirty="0"/>
              <a:t>They are selective as to which elements they include and therefore which they exclude</a:t>
            </a:r>
          </a:p>
          <a:p>
            <a:r>
              <a:rPr lang="en-US" dirty="0"/>
              <a:t>Focus narrowly on selected destination variables and argue that simple cause and effect relationships exist between these variables</a:t>
            </a:r>
          </a:p>
          <a:p>
            <a:r>
              <a:rPr lang="en-US" dirty="0"/>
              <a:t>Propose a reductionist approach to tourism, where one could understand how it works by disaggregating it into its component parts, identifying the relationships between parts and then reaggregating it </a:t>
            </a:r>
          </a:p>
          <a:p>
            <a:r>
              <a:rPr lang="en-US" dirty="0"/>
              <a:t>Fail to reflect the dynamic nature of tourism, where hundreds or thousands of businesses, depending on the size of the destination, enter into and exit the marketplace, change ownership or reposition themselves radically each year </a:t>
            </a:r>
          </a:p>
          <a:p>
            <a:r>
              <a:rPr lang="en-US" dirty="0"/>
              <a:t>The tourism system can be seen as an open system subject to constant dynamic interactions with a whole series of internal and external agents</a:t>
            </a:r>
          </a:p>
          <a:p>
            <a:endParaRPr lang="en-US" dirty="0"/>
          </a:p>
        </p:txBody>
      </p:sp>
      <p:sp>
        <p:nvSpPr>
          <p:cNvPr id="4" name="Footer Placeholder 3">
            <a:extLst>
              <a:ext uri="{FF2B5EF4-FFF2-40B4-BE49-F238E27FC236}">
                <a16:creationId xmlns:a16="http://schemas.microsoft.com/office/drawing/2014/main" id="{CB26ECF6-FB86-4E28-B35D-D17721B6A362}"/>
              </a:ext>
            </a:extLst>
          </p:cNvPr>
          <p:cNvSpPr>
            <a:spLocks noGrp="1"/>
          </p:cNvSpPr>
          <p:nvPr>
            <p:ph type="ftr" sz="quarter" idx="11"/>
          </p:nvPr>
        </p:nvSpPr>
        <p:spPr>
          <a:xfrm>
            <a:off x="4038600" y="6356350"/>
            <a:ext cx="4114800" cy="365125"/>
          </a:xfrm>
          <a:prstGeom prst="rect">
            <a:avLst/>
          </a:prstGeom>
        </p:spPr>
        <p:txBody>
          <a:bodyPr/>
          <a:lstStyle/>
          <a:p>
            <a:r>
              <a:rPr lang="en-GB"/>
              <a:t>Tourism Theories, Concepts and Models by McKercher and Prideaux © Goodfellow Publishers 2021</a:t>
            </a:r>
            <a:endParaRPr lang="en-GB" dirty="0"/>
          </a:p>
        </p:txBody>
      </p:sp>
    </p:spTree>
    <p:extLst>
      <p:ext uri="{BB962C8B-B14F-4D97-AF65-F5344CB8AC3E}">
        <p14:creationId xmlns:p14="http://schemas.microsoft.com/office/powerpoint/2010/main" val="5732452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3154" name="Title 1"/>
          <p:cNvSpPr>
            <a:spLocks noGrp="1"/>
          </p:cNvSpPr>
          <p:nvPr>
            <p:ph type="title"/>
          </p:nvPr>
        </p:nvSpPr>
        <p:spPr/>
        <p:txBody>
          <a:bodyPr/>
          <a:lstStyle/>
          <a:p>
            <a:r>
              <a:rPr lang="en-US" dirty="0"/>
              <a:t>Unanswered Questions</a:t>
            </a:r>
          </a:p>
        </p:txBody>
      </p:sp>
      <p:sp>
        <p:nvSpPr>
          <p:cNvPr id="433155" name="Content Placeholder 2"/>
          <p:cNvSpPr>
            <a:spLocks noGrp="1"/>
          </p:cNvSpPr>
          <p:nvPr>
            <p:ph idx="1"/>
          </p:nvPr>
        </p:nvSpPr>
        <p:spPr/>
        <p:txBody>
          <a:bodyPr>
            <a:normAutofit/>
          </a:bodyPr>
          <a:lstStyle/>
          <a:p>
            <a:r>
              <a:rPr lang="en-US" dirty="0"/>
              <a:t>How do small initial changes in tourism conditions lead to the popularity of certain destinations? </a:t>
            </a:r>
          </a:p>
          <a:p>
            <a:r>
              <a:rPr lang="en-US" dirty="0"/>
              <a:t>Are the positive feedback mechanism and increasing returns the norm in the tourism sector or does the system stabilise into the stage of saturation? </a:t>
            </a:r>
          </a:p>
          <a:p>
            <a:r>
              <a:rPr lang="en-US" dirty="0"/>
              <a:t>Why is it that certain destinations attract a particular type of visitor consistently? </a:t>
            </a:r>
          </a:p>
          <a:p>
            <a:r>
              <a:rPr lang="en-US" dirty="0"/>
              <a:t>What are the dynamics of maintaining sustainable development? </a:t>
            </a:r>
          </a:p>
        </p:txBody>
      </p:sp>
      <p:sp>
        <p:nvSpPr>
          <p:cNvPr id="2" name="Footer Placeholder 1">
            <a:extLst>
              <a:ext uri="{FF2B5EF4-FFF2-40B4-BE49-F238E27FC236}">
                <a16:creationId xmlns:a16="http://schemas.microsoft.com/office/drawing/2014/main" id="{6CC55134-B369-4B1D-A78B-97AC62897DD9}"/>
              </a:ext>
            </a:extLst>
          </p:cNvPr>
          <p:cNvSpPr>
            <a:spLocks noGrp="1"/>
          </p:cNvSpPr>
          <p:nvPr>
            <p:ph type="ftr" sz="quarter" idx="11"/>
          </p:nvPr>
        </p:nvSpPr>
        <p:spPr/>
        <p:txBody>
          <a:bodyPr/>
          <a:lstStyle/>
          <a:p>
            <a:r>
              <a:rPr lang="en-GB"/>
              <a:t>Tourism Theories, Concepts and Models by McKercher and Prideaux © Goodfellow Publishers 2021</a:t>
            </a:r>
            <a:endParaRPr lang="en-GB"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741409-B400-47AB-AF82-4BF46229FB9C}"/>
              </a:ext>
            </a:extLst>
          </p:cNvPr>
          <p:cNvSpPr>
            <a:spLocks noGrp="1"/>
          </p:cNvSpPr>
          <p:nvPr>
            <p:ph type="title"/>
          </p:nvPr>
        </p:nvSpPr>
        <p:spPr/>
        <p:txBody>
          <a:bodyPr/>
          <a:lstStyle/>
          <a:p>
            <a:r>
              <a:rPr lang="en-HK" dirty="0"/>
              <a:t>Fluctuations and instability are the norm and not the exception</a:t>
            </a:r>
          </a:p>
        </p:txBody>
      </p:sp>
      <p:sp>
        <p:nvSpPr>
          <p:cNvPr id="3" name="Content Placeholder 2">
            <a:extLst>
              <a:ext uri="{FF2B5EF4-FFF2-40B4-BE49-F238E27FC236}">
                <a16:creationId xmlns:a16="http://schemas.microsoft.com/office/drawing/2014/main" id="{EFAE0B53-2FC9-4884-A1BC-ECDA7716BEB1}"/>
              </a:ext>
            </a:extLst>
          </p:cNvPr>
          <p:cNvSpPr>
            <a:spLocks noGrp="1"/>
          </p:cNvSpPr>
          <p:nvPr>
            <p:ph idx="1"/>
          </p:nvPr>
        </p:nvSpPr>
        <p:spPr/>
        <p:txBody>
          <a:bodyPr>
            <a:normAutofit/>
          </a:bodyPr>
          <a:lstStyle/>
          <a:p>
            <a:r>
              <a:rPr lang="en-HK" dirty="0"/>
              <a:t>Most models work on negative feedback and assume stability is the norm</a:t>
            </a:r>
          </a:p>
          <a:p>
            <a:r>
              <a:rPr lang="en-US" dirty="0"/>
              <a:t>But, from time to time apparently stable systems are thrown into a period of tremendous instability that rattle them to their core only to re-emerge in a different shape, stronger and more resilient </a:t>
            </a:r>
          </a:p>
          <a:p>
            <a:r>
              <a:rPr lang="en-US" dirty="0"/>
              <a:t>Outliers are often precursors of change</a:t>
            </a:r>
          </a:p>
          <a:p>
            <a:r>
              <a:rPr lang="en-US" dirty="0"/>
              <a:t>Existing models cannot accommodate the ongoing turbulence that is inherent even in mature, stable tourism communities</a:t>
            </a:r>
          </a:p>
          <a:p>
            <a:r>
              <a:rPr lang="en-US" dirty="0"/>
              <a:t>Do not explain well the inherent resilience of tourism systems</a:t>
            </a:r>
            <a:endParaRPr lang="en-HK" dirty="0"/>
          </a:p>
        </p:txBody>
      </p:sp>
      <p:sp>
        <p:nvSpPr>
          <p:cNvPr id="4" name="Footer Placeholder 3">
            <a:extLst>
              <a:ext uri="{FF2B5EF4-FFF2-40B4-BE49-F238E27FC236}">
                <a16:creationId xmlns:a16="http://schemas.microsoft.com/office/drawing/2014/main" id="{70074B15-C427-481F-BE01-0901808DD71D}"/>
              </a:ext>
            </a:extLst>
          </p:cNvPr>
          <p:cNvSpPr>
            <a:spLocks noGrp="1"/>
          </p:cNvSpPr>
          <p:nvPr>
            <p:ph type="ftr" sz="quarter" idx="11"/>
          </p:nvPr>
        </p:nvSpPr>
        <p:spPr>
          <a:xfrm>
            <a:off x="4038600" y="6356350"/>
            <a:ext cx="4114800" cy="365125"/>
          </a:xfrm>
          <a:prstGeom prst="rect">
            <a:avLst/>
          </a:prstGeom>
        </p:spPr>
        <p:txBody>
          <a:bodyPr/>
          <a:lstStyle/>
          <a:p>
            <a:r>
              <a:rPr lang="en-GB"/>
              <a:t>Tourism Theories, Concepts and Models by McKercher and Prideaux © Goodfellow Publishers 2021</a:t>
            </a:r>
            <a:endParaRPr lang="en-GB" dirty="0"/>
          </a:p>
        </p:txBody>
      </p:sp>
    </p:spTree>
    <p:extLst>
      <p:ext uri="{BB962C8B-B14F-4D97-AF65-F5344CB8AC3E}">
        <p14:creationId xmlns:p14="http://schemas.microsoft.com/office/powerpoint/2010/main" val="231863192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791411-8944-4041-96CE-7EE5019E3E52}"/>
              </a:ext>
            </a:extLst>
          </p:cNvPr>
          <p:cNvSpPr>
            <a:spLocks noGrp="1"/>
          </p:cNvSpPr>
          <p:nvPr>
            <p:ph type="title"/>
          </p:nvPr>
        </p:nvSpPr>
        <p:spPr/>
        <p:txBody>
          <a:bodyPr/>
          <a:lstStyle/>
          <a:p>
            <a:r>
              <a:rPr lang="en-HK" dirty="0"/>
              <a:t>Tourism as a non-linear system</a:t>
            </a:r>
          </a:p>
        </p:txBody>
      </p:sp>
      <p:sp>
        <p:nvSpPr>
          <p:cNvPr id="5" name="Text Placeholder 4">
            <a:extLst>
              <a:ext uri="{FF2B5EF4-FFF2-40B4-BE49-F238E27FC236}">
                <a16:creationId xmlns:a16="http://schemas.microsoft.com/office/drawing/2014/main" id="{4553BF33-BAD0-486F-97BA-7D38CC91E008}"/>
              </a:ext>
            </a:extLst>
          </p:cNvPr>
          <p:cNvSpPr>
            <a:spLocks noGrp="1"/>
          </p:cNvSpPr>
          <p:nvPr>
            <p:ph type="body" idx="1"/>
          </p:nvPr>
        </p:nvSpPr>
        <p:spPr/>
        <p:txBody>
          <a:bodyPr/>
          <a:lstStyle/>
          <a:p>
            <a:r>
              <a:rPr lang="en-HK" dirty="0"/>
              <a:t>Non-linear systems</a:t>
            </a:r>
          </a:p>
        </p:txBody>
      </p:sp>
      <p:sp>
        <p:nvSpPr>
          <p:cNvPr id="3" name="Content Placeholder 2">
            <a:extLst>
              <a:ext uri="{FF2B5EF4-FFF2-40B4-BE49-F238E27FC236}">
                <a16:creationId xmlns:a16="http://schemas.microsoft.com/office/drawing/2014/main" id="{8CDDB766-4B81-4B08-8518-AFDE366E49A9}"/>
              </a:ext>
            </a:extLst>
          </p:cNvPr>
          <p:cNvSpPr>
            <a:spLocks noGrp="1"/>
          </p:cNvSpPr>
          <p:nvPr>
            <p:ph sz="half" idx="2"/>
          </p:nvPr>
        </p:nvSpPr>
        <p:spPr/>
        <p:txBody>
          <a:bodyPr>
            <a:normAutofit fontScale="77500" lnSpcReduction="20000"/>
          </a:bodyPr>
          <a:lstStyle/>
          <a:p>
            <a:r>
              <a:rPr lang="en-US" dirty="0"/>
              <a:t>Many systems operate in a complex, non-linear, non-probabilistic, non-deterministic and dynamic systems manner and not as a machine </a:t>
            </a:r>
          </a:p>
          <a:p>
            <a:r>
              <a:rPr lang="en-US" dirty="0"/>
              <a:t>Likened to living systems where a vast number of elements form an array of rich, subtle, complex and varied relationships</a:t>
            </a:r>
          </a:p>
          <a:p>
            <a:r>
              <a:rPr lang="en-US" dirty="0"/>
              <a:t>Destinations act as complex systems with numerous interactions between the sectors operating within destinations and multiple stakeholders with varying and conflicting interests </a:t>
            </a:r>
            <a:endParaRPr lang="en-HK" dirty="0"/>
          </a:p>
        </p:txBody>
      </p:sp>
      <p:sp>
        <p:nvSpPr>
          <p:cNvPr id="6" name="Text Placeholder 5">
            <a:extLst>
              <a:ext uri="{FF2B5EF4-FFF2-40B4-BE49-F238E27FC236}">
                <a16:creationId xmlns:a16="http://schemas.microsoft.com/office/drawing/2014/main" id="{A55856BF-41F1-4226-8F57-6F155D3949E7}"/>
              </a:ext>
            </a:extLst>
          </p:cNvPr>
          <p:cNvSpPr>
            <a:spLocks noGrp="1"/>
          </p:cNvSpPr>
          <p:nvPr>
            <p:ph type="body" sz="quarter" idx="3"/>
          </p:nvPr>
        </p:nvSpPr>
        <p:spPr/>
        <p:txBody>
          <a:bodyPr/>
          <a:lstStyle/>
          <a:p>
            <a:r>
              <a:rPr lang="en-US" dirty="0"/>
              <a:t>Cartesian-Newtonian systems</a:t>
            </a:r>
            <a:endParaRPr lang="en-HK" dirty="0"/>
          </a:p>
        </p:txBody>
      </p:sp>
      <p:sp>
        <p:nvSpPr>
          <p:cNvPr id="7" name="Content Placeholder 6">
            <a:extLst>
              <a:ext uri="{FF2B5EF4-FFF2-40B4-BE49-F238E27FC236}">
                <a16:creationId xmlns:a16="http://schemas.microsoft.com/office/drawing/2014/main" id="{43B3FC33-E622-4924-A796-895F3CE8868A}"/>
              </a:ext>
            </a:extLst>
          </p:cNvPr>
          <p:cNvSpPr>
            <a:spLocks noGrp="1"/>
          </p:cNvSpPr>
          <p:nvPr>
            <p:ph sz="quarter" idx="4"/>
          </p:nvPr>
        </p:nvSpPr>
        <p:spPr>
          <a:xfrm>
            <a:off x="6172200" y="2505075"/>
            <a:ext cx="5183188" cy="3365272"/>
          </a:xfrm>
        </p:spPr>
        <p:txBody>
          <a:bodyPr>
            <a:normAutofit fontScale="77500" lnSpcReduction="20000"/>
          </a:bodyPr>
          <a:lstStyle/>
          <a:p>
            <a:r>
              <a:rPr lang="en-US" dirty="0"/>
              <a:t>Systems as machines </a:t>
            </a:r>
          </a:p>
          <a:p>
            <a:r>
              <a:rPr lang="en-US" dirty="0"/>
              <a:t>To understand how a machine works, break it into its component parts, understand how each part works and how they fit together</a:t>
            </a:r>
          </a:p>
          <a:p>
            <a:r>
              <a:rPr lang="en-US" dirty="0"/>
              <a:t>Machines work in a predictable manner, where a certain input produces the same output time and time again </a:t>
            </a:r>
          </a:p>
          <a:p>
            <a:r>
              <a:rPr lang="en-US" dirty="0"/>
              <a:t>Failure to understand how a system works is due to lack of information and if enough information can be gathered, then any system can be understood fully</a:t>
            </a:r>
            <a:endParaRPr lang="en-HK" dirty="0"/>
          </a:p>
        </p:txBody>
      </p:sp>
      <p:sp>
        <p:nvSpPr>
          <p:cNvPr id="4" name="Footer Placeholder 3">
            <a:extLst>
              <a:ext uri="{FF2B5EF4-FFF2-40B4-BE49-F238E27FC236}">
                <a16:creationId xmlns:a16="http://schemas.microsoft.com/office/drawing/2014/main" id="{0EB41802-B6F1-4CBA-A20E-E74A43FC820D}"/>
              </a:ext>
            </a:extLst>
          </p:cNvPr>
          <p:cNvSpPr>
            <a:spLocks noGrp="1"/>
          </p:cNvSpPr>
          <p:nvPr>
            <p:ph type="ftr" sz="quarter" idx="11"/>
          </p:nvPr>
        </p:nvSpPr>
        <p:spPr>
          <a:xfrm>
            <a:off x="4038600" y="6356350"/>
            <a:ext cx="4114800" cy="365125"/>
          </a:xfrm>
        </p:spPr>
        <p:txBody>
          <a:bodyPr/>
          <a:lstStyle/>
          <a:p>
            <a:r>
              <a:rPr lang="en-GB"/>
              <a:t>Tourism Theories, Concepts and Models by McKercher and Prideaux © Goodfellow Publishers 2021</a:t>
            </a:r>
            <a:endParaRPr lang="en-GB" dirty="0"/>
          </a:p>
        </p:txBody>
      </p:sp>
      <p:sp>
        <p:nvSpPr>
          <p:cNvPr id="8" name="TextBox 7">
            <a:extLst>
              <a:ext uri="{FF2B5EF4-FFF2-40B4-BE49-F238E27FC236}">
                <a16:creationId xmlns:a16="http://schemas.microsoft.com/office/drawing/2014/main" id="{99989FC3-9EB8-47ED-B089-671EDC5C19AE}"/>
              </a:ext>
            </a:extLst>
          </p:cNvPr>
          <p:cNvSpPr txBox="1"/>
          <p:nvPr/>
        </p:nvSpPr>
        <p:spPr>
          <a:xfrm>
            <a:off x="8295275" y="6189663"/>
            <a:ext cx="3399952" cy="369332"/>
          </a:xfrm>
          <a:prstGeom prst="rect">
            <a:avLst/>
          </a:prstGeom>
          <a:noFill/>
        </p:spPr>
        <p:txBody>
          <a:bodyPr wrap="square" rtlCol="0">
            <a:spAutoFit/>
          </a:bodyPr>
          <a:lstStyle/>
          <a:p>
            <a:r>
              <a:rPr lang="en-HK" dirty="0"/>
              <a:t>Source: Faulkner and Russell 1997</a:t>
            </a:r>
          </a:p>
        </p:txBody>
      </p:sp>
    </p:spTree>
    <p:extLst>
      <p:ext uri="{BB962C8B-B14F-4D97-AF65-F5344CB8AC3E}">
        <p14:creationId xmlns:p14="http://schemas.microsoft.com/office/powerpoint/2010/main" val="317302684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B8DB0F-3C28-49B9-9592-257719FF683B}"/>
              </a:ext>
            </a:extLst>
          </p:cNvPr>
          <p:cNvSpPr>
            <a:spLocks noGrp="1"/>
          </p:cNvSpPr>
          <p:nvPr>
            <p:ph type="title"/>
          </p:nvPr>
        </p:nvSpPr>
        <p:spPr/>
        <p:txBody>
          <a:bodyPr/>
          <a:lstStyle/>
          <a:p>
            <a:r>
              <a:rPr lang="en-HK" dirty="0"/>
              <a:t>Nature of complex systems</a:t>
            </a:r>
          </a:p>
        </p:txBody>
      </p:sp>
      <p:sp>
        <p:nvSpPr>
          <p:cNvPr id="3" name="Content Placeholder 2">
            <a:extLst>
              <a:ext uri="{FF2B5EF4-FFF2-40B4-BE49-F238E27FC236}">
                <a16:creationId xmlns:a16="http://schemas.microsoft.com/office/drawing/2014/main" id="{F4E16A12-589F-4F75-A8C6-1D47ED5F6258}"/>
              </a:ext>
            </a:extLst>
          </p:cNvPr>
          <p:cNvSpPr>
            <a:spLocks noGrp="1"/>
          </p:cNvSpPr>
          <p:nvPr>
            <p:ph idx="1"/>
          </p:nvPr>
        </p:nvSpPr>
        <p:spPr>
          <a:xfrm>
            <a:off x="838200" y="1358970"/>
            <a:ext cx="10515600" cy="4817993"/>
          </a:xfrm>
        </p:spPr>
        <p:txBody>
          <a:bodyPr>
            <a:normAutofit fontScale="92500" lnSpcReduction="10000"/>
          </a:bodyPr>
          <a:lstStyle/>
          <a:p>
            <a:pPr marL="342900" lvl="0" indent="-342900">
              <a:lnSpc>
                <a:spcPct val="120000"/>
              </a:lnSpc>
              <a:spcBef>
                <a:spcPts val="0"/>
              </a:spcBef>
              <a:buFont typeface="Symbol" panose="05050102010706020507" pitchFamily="18" charset="2"/>
              <a:buChar char=""/>
              <a:tabLst>
                <a:tab pos="457200" algn="l"/>
              </a:tabLst>
            </a:pPr>
            <a:r>
              <a:rPr lang="en-GB" sz="2400" i="1" dirty="0">
                <a:latin typeface="Times New Roman" panose="02020603050405020304" pitchFamily="18" charset="0"/>
                <a:ea typeface="DengXian" panose="02010600030101010101" pitchFamily="2" charset="-122"/>
              </a:rPr>
              <a:t>N</a:t>
            </a:r>
            <a:r>
              <a:rPr lang="en-GB" sz="2400" i="1" dirty="0">
                <a:effectLst/>
                <a:latin typeface="Times New Roman" panose="02020603050405020304" pitchFamily="18" charset="0"/>
                <a:ea typeface="DengXian" panose="02010600030101010101" pitchFamily="2" charset="-122"/>
              </a:rPr>
              <a:t>ondeterminism</a:t>
            </a:r>
            <a:r>
              <a:rPr lang="en-GB" sz="2400" dirty="0">
                <a:effectLst/>
                <a:latin typeface="Times New Roman" panose="02020603050405020304" pitchFamily="18" charset="0"/>
                <a:ea typeface="DengXian" panose="02010600030101010101" pitchFamily="2" charset="-122"/>
              </a:rPr>
              <a:t> – it is impossible to anticipate precisely the behaviour of such a system even knowing the function of all of its elements </a:t>
            </a:r>
            <a:endParaRPr lang="en-HK" sz="2400" dirty="0">
              <a:effectLst/>
              <a:latin typeface="Times New Roman" panose="02020603050405020304" pitchFamily="18" charset="0"/>
              <a:ea typeface="PMingLiU" panose="02020500000000000000" pitchFamily="18" charset="-120"/>
            </a:endParaRPr>
          </a:p>
          <a:p>
            <a:pPr marL="342900" lvl="0" indent="-342900">
              <a:lnSpc>
                <a:spcPct val="120000"/>
              </a:lnSpc>
              <a:spcBef>
                <a:spcPts val="0"/>
              </a:spcBef>
              <a:buFont typeface="Symbol" panose="05050102010706020507" pitchFamily="18" charset="2"/>
              <a:buChar char=""/>
              <a:tabLst>
                <a:tab pos="457200" algn="l"/>
              </a:tabLst>
            </a:pPr>
            <a:r>
              <a:rPr lang="en-GB" sz="2400" i="1" dirty="0">
                <a:effectLst/>
                <a:latin typeface="Times New Roman" panose="02020603050405020304" pitchFamily="18" charset="0"/>
                <a:ea typeface="DengXian" panose="02010600030101010101" pitchFamily="2" charset="-122"/>
              </a:rPr>
              <a:t>Presence of feedback cycles</a:t>
            </a:r>
            <a:r>
              <a:rPr lang="en-GB" sz="2400" dirty="0">
                <a:effectLst/>
                <a:latin typeface="Times New Roman" panose="02020603050405020304" pitchFamily="18" charset="0"/>
                <a:ea typeface="DengXian" panose="02010600030101010101" pitchFamily="2" charset="-122"/>
              </a:rPr>
              <a:t> both positive and negative that influence its overall behaviour</a:t>
            </a:r>
            <a:endParaRPr lang="en-HK" sz="2400" dirty="0">
              <a:effectLst/>
              <a:latin typeface="Times New Roman" panose="02020603050405020304" pitchFamily="18" charset="0"/>
              <a:ea typeface="PMingLiU" panose="02020500000000000000" pitchFamily="18" charset="-120"/>
            </a:endParaRPr>
          </a:p>
          <a:p>
            <a:pPr marL="342900" lvl="0" indent="-342900">
              <a:lnSpc>
                <a:spcPct val="120000"/>
              </a:lnSpc>
              <a:spcBef>
                <a:spcPts val="0"/>
              </a:spcBef>
              <a:buFont typeface="Symbol" panose="05050102010706020507" pitchFamily="18" charset="2"/>
              <a:buChar char=""/>
              <a:tabLst>
                <a:tab pos="457200" algn="l"/>
              </a:tabLst>
            </a:pPr>
            <a:r>
              <a:rPr lang="en-GB" sz="2400" i="1" dirty="0">
                <a:latin typeface="Times New Roman" panose="02020603050405020304" pitchFamily="18" charset="0"/>
                <a:ea typeface="DengXian" panose="02010600030101010101" pitchFamily="2" charset="-122"/>
              </a:rPr>
              <a:t>D</a:t>
            </a:r>
            <a:r>
              <a:rPr lang="en-GB" sz="2400" i="1" dirty="0">
                <a:effectLst/>
                <a:latin typeface="Times New Roman" panose="02020603050405020304" pitchFamily="18" charset="0"/>
                <a:ea typeface="DengXian" panose="02010600030101010101" pitchFamily="2" charset="-122"/>
              </a:rPr>
              <a:t>istributed nature</a:t>
            </a:r>
            <a:r>
              <a:rPr lang="en-GB" sz="2400" dirty="0">
                <a:effectLst/>
                <a:latin typeface="Times New Roman" panose="02020603050405020304" pitchFamily="18" charset="0"/>
                <a:ea typeface="DengXian" panose="02010600030101010101" pitchFamily="2" charset="-122"/>
              </a:rPr>
              <a:t> where many properties and functions cannot be precisely localized for in many cases there are redundancies and overlaps </a:t>
            </a:r>
            <a:endParaRPr lang="en-HK" sz="2400" dirty="0">
              <a:effectLst/>
              <a:latin typeface="Times New Roman" panose="02020603050405020304" pitchFamily="18" charset="0"/>
              <a:ea typeface="PMingLiU" panose="02020500000000000000" pitchFamily="18" charset="-120"/>
            </a:endParaRPr>
          </a:p>
          <a:p>
            <a:pPr marL="342900" lvl="0" indent="-342900">
              <a:lnSpc>
                <a:spcPct val="120000"/>
              </a:lnSpc>
              <a:spcBef>
                <a:spcPts val="0"/>
              </a:spcBef>
              <a:buFont typeface="Symbol" panose="05050102010706020507" pitchFamily="18" charset="2"/>
              <a:buChar char=""/>
              <a:tabLst>
                <a:tab pos="457200" algn="l"/>
              </a:tabLst>
            </a:pPr>
            <a:r>
              <a:rPr lang="en-GB" sz="2400" i="1" dirty="0">
                <a:latin typeface="Times New Roman" panose="02020603050405020304" pitchFamily="18" charset="0"/>
                <a:ea typeface="DengXian" panose="02010600030101010101" pitchFamily="2" charset="-122"/>
              </a:rPr>
              <a:t>E</a:t>
            </a:r>
            <a:r>
              <a:rPr lang="en-GB" sz="2400" i="1" dirty="0">
                <a:effectLst/>
                <a:latin typeface="Times New Roman" panose="02020603050405020304" pitchFamily="18" charset="0"/>
                <a:ea typeface="DengXian" panose="02010600030101010101" pitchFamily="2" charset="-122"/>
              </a:rPr>
              <a:t>mergence and self organization</a:t>
            </a:r>
            <a:r>
              <a:rPr lang="en-GB" sz="2400" dirty="0">
                <a:effectLst/>
                <a:latin typeface="Times New Roman" panose="02020603050405020304" pitchFamily="18" charset="0"/>
                <a:ea typeface="DengXian" panose="02010600030101010101" pitchFamily="2" charset="-122"/>
              </a:rPr>
              <a:t> where the system exhibits emergent properties that are not directly identifiable or predictable from the knowledge of single components</a:t>
            </a:r>
            <a:endParaRPr lang="en-HK" sz="2400" dirty="0">
              <a:effectLst/>
              <a:latin typeface="Times New Roman" panose="02020603050405020304" pitchFamily="18" charset="0"/>
              <a:ea typeface="PMingLiU" panose="02020500000000000000" pitchFamily="18" charset="-120"/>
            </a:endParaRPr>
          </a:p>
          <a:p>
            <a:pPr marL="342900" lvl="0" indent="-342900">
              <a:lnSpc>
                <a:spcPct val="120000"/>
              </a:lnSpc>
              <a:spcBef>
                <a:spcPts val="0"/>
              </a:spcBef>
              <a:buFont typeface="Symbol" panose="05050102010706020507" pitchFamily="18" charset="2"/>
              <a:buChar char=""/>
              <a:tabLst>
                <a:tab pos="457200" algn="l"/>
              </a:tabLst>
            </a:pPr>
            <a:r>
              <a:rPr lang="en-GB" sz="2400" i="1" dirty="0">
                <a:latin typeface="Times New Roman" panose="02020603050405020304" pitchFamily="18" charset="0"/>
                <a:ea typeface="DengXian" panose="02010600030101010101" pitchFamily="2" charset="-122"/>
              </a:rPr>
              <a:t>L</a:t>
            </a:r>
            <a:r>
              <a:rPr lang="en-GB" sz="2400" i="1" dirty="0">
                <a:effectLst/>
                <a:latin typeface="Times New Roman" panose="02020603050405020304" pitchFamily="18" charset="0"/>
                <a:ea typeface="DengXian" panose="02010600030101010101" pitchFamily="2" charset="-122"/>
              </a:rPr>
              <a:t>imited decomposability</a:t>
            </a:r>
            <a:r>
              <a:rPr lang="en-GB" sz="2400" dirty="0">
                <a:effectLst/>
                <a:latin typeface="Times New Roman" panose="02020603050405020304" pitchFamily="18" charset="0"/>
                <a:ea typeface="DengXian" panose="02010600030101010101" pitchFamily="2" charset="-122"/>
              </a:rPr>
              <a:t> where the dynamic structure of the system has to be studied as a whole</a:t>
            </a:r>
            <a:endParaRPr lang="en-HK" sz="2400" dirty="0">
              <a:effectLst/>
              <a:latin typeface="Times New Roman" panose="02020603050405020304" pitchFamily="18" charset="0"/>
              <a:ea typeface="PMingLiU" panose="02020500000000000000" pitchFamily="18" charset="-120"/>
            </a:endParaRPr>
          </a:p>
          <a:p>
            <a:pPr marL="342900" lvl="0" indent="-342900">
              <a:lnSpc>
                <a:spcPct val="120000"/>
              </a:lnSpc>
              <a:spcBef>
                <a:spcPts val="0"/>
              </a:spcBef>
              <a:buFont typeface="Symbol" panose="05050102010706020507" pitchFamily="18" charset="2"/>
              <a:buChar char=""/>
              <a:tabLst>
                <a:tab pos="457200" algn="l"/>
              </a:tabLst>
            </a:pPr>
            <a:r>
              <a:rPr lang="en-GB" sz="2400" i="1" dirty="0">
                <a:latin typeface="Times New Roman" panose="02020603050405020304" pitchFamily="18" charset="0"/>
                <a:ea typeface="DengXian" panose="02010600030101010101" pitchFamily="2" charset="-122"/>
              </a:rPr>
              <a:t>S</a:t>
            </a:r>
            <a:r>
              <a:rPr lang="en-GB" sz="2400" i="1" dirty="0">
                <a:effectLst/>
                <a:latin typeface="Times New Roman" panose="02020603050405020304" pitchFamily="18" charset="0"/>
                <a:ea typeface="DengXian" panose="02010600030101010101" pitchFamily="2" charset="-122"/>
              </a:rPr>
              <a:t>elf similarity</a:t>
            </a:r>
            <a:r>
              <a:rPr lang="en-GB" sz="2400" dirty="0">
                <a:effectLst/>
                <a:latin typeface="Times New Roman" panose="02020603050405020304" pitchFamily="18" charset="0"/>
                <a:ea typeface="DengXian" panose="02010600030101010101" pitchFamily="2" charset="-122"/>
              </a:rPr>
              <a:t> whereby the system will look like itself at different scales if magnified or made smaller. </a:t>
            </a:r>
            <a:endParaRPr lang="en-HK" dirty="0"/>
          </a:p>
        </p:txBody>
      </p:sp>
      <p:sp>
        <p:nvSpPr>
          <p:cNvPr id="4" name="Footer Placeholder 3">
            <a:extLst>
              <a:ext uri="{FF2B5EF4-FFF2-40B4-BE49-F238E27FC236}">
                <a16:creationId xmlns:a16="http://schemas.microsoft.com/office/drawing/2014/main" id="{A7B67CD0-AA61-4986-B83D-CF050178F0FE}"/>
              </a:ext>
            </a:extLst>
          </p:cNvPr>
          <p:cNvSpPr>
            <a:spLocks noGrp="1"/>
          </p:cNvSpPr>
          <p:nvPr>
            <p:ph type="ftr" sz="quarter" idx="11"/>
          </p:nvPr>
        </p:nvSpPr>
        <p:spPr>
          <a:xfrm>
            <a:off x="4038600" y="6356350"/>
            <a:ext cx="4114800" cy="365125"/>
          </a:xfrm>
          <a:prstGeom prst="rect">
            <a:avLst/>
          </a:prstGeom>
        </p:spPr>
        <p:txBody>
          <a:bodyPr/>
          <a:lstStyle/>
          <a:p>
            <a:r>
              <a:rPr lang="en-GB"/>
              <a:t>Tourism Theories, Concepts and Models by McKercher and Prideaux © Goodfellow Publishers 2021</a:t>
            </a:r>
            <a:endParaRPr lang="en-GB" dirty="0"/>
          </a:p>
        </p:txBody>
      </p:sp>
      <p:sp>
        <p:nvSpPr>
          <p:cNvPr id="5" name="TextBox 4">
            <a:extLst>
              <a:ext uri="{FF2B5EF4-FFF2-40B4-BE49-F238E27FC236}">
                <a16:creationId xmlns:a16="http://schemas.microsoft.com/office/drawing/2014/main" id="{7BD91ED4-2571-4CE0-97F3-2CB0ABACBA95}"/>
              </a:ext>
            </a:extLst>
          </p:cNvPr>
          <p:cNvSpPr txBox="1"/>
          <p:nvPr/>
        </p:nvSpPr>
        <p:spPr>
          <a:xfrm>
            <a:off x="6335125" y="5637958"/>
            <a:ext cx="4273936" cy="369332"/>
          </a:xfrm>
          <a:prstGeom prst="rect">
            <a:avLst/>
          </a:prstGeom>
          <a:noFill/>
        </p:spPr>
        <p:txBody>
          <a:bodyPr wrap="square" rtlCol="0">
            <a:spAutoFit/>
          </a:bodyPr>
          <a:lstStyle/>
          <a:p>
            <a:r>
              <a:rPr lang="en-HK" dirty="0"/>
              <a:t>Source: </a:t>
            </a:r>
            <a:r>
              <a:rPr lang="en-US" dirty="0"/>
              <a:t>Scott, Baggio and Cooper (2008)</a:t>
            </a:r>
            <a:endParaRPr lang="en-HK" dirty="0"/>
          </a:p>
        </p:txBody>
      </p:sp>
    </p:spTree>
    <p:extLst>
      <p:ext uri="{BB962C8B-B14F-4D97-AF65-F5344CB8AC3E}">
        <p14:creationId xmlns:p14="http://schemas.microsoft.com/office/powerpoint/2010/main" val="386576832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1346" name="Rectangle 2"/>
          <p:cNvSpPr>
            <a:spLocks noGrp="1" noChangeArrowheads="1"/>
          </p:cNvSpPr>
          <p:nvPr>
            <p:ph type="title"/>
          </p:nvPr>
        </p:nvSpPr>
        <p:spPr/>
        <p:txBody>
          <a:bodyPr/>
          <a:lstStyle/>
          <a:p>
            <a:pPr eaLnBrk="1" hangingPunct="1"/>
            <a:r>
              <a:rPr lang="en-US" altLang="zh-TW" sz="3600" dirty="0">
                <a:ea typeface="新細明體" pitchFamily="18" charset="-120"/>
              </a:rPr>
              <a:t>Phase shift and edge of chaos</a:t>
            </a:r>
            <a:endParaRPr lang="zh-TW" altLang="en-US" sz="3600" dirty="0">
              <a:ea typeface="新細明體" pitchFamily="18" charset="-120"/>
            </a:endParaRPr>
          </a:p>
        </p:txBody>
      </p:sp>
      <p:sp>
        <p:nvSpPr>
          <p:cNvPr id="441347" name="Rectangle 3"/>
          <p:cNvSpPr>
            <a:spLocks noGrp="1" noChangeArrowheads="1"/>
          </p:cNvSpPr>
          <p:nvPr>
            <p:ph type="body" idx="1"/>
          </p:nvPr>
        </p:nvSpPr>
        <p:spPr/>
        <p:txBody>
          <a:bodyPr>
            <a:normAutofit/>
          </a:bodyPr>
          <a:lstStyle/>
          <a:p>
            <a:pPr marL="609600" indent="-609600"/>
            <a:r>
              <a:rPr lang="en-GB" sz="2400" dirty="0"/>
              <a:t>From time to time otherwise stable systems receive such profound shocks that they are shifted from one state to another </a:t>
            </a:r>
          </a:p>
          <a:p>
            <a:pPr marL="609600" indent="-609600"/>
            <a:r>
              <a:rPr lang="en-GB" sz="2400" dirty="0"/>
              <a:t>While individuals within the system may be adversely affected by abrupt change, the system as a whole will continue to operate</a:t>
            </a:r>
          </a:p>
          <a:p>
            <a:pPr marL="609600" indent="-609600"/>
            <a:r>
              <a:rPr lang="en-GB" sz="2400" dirty="0"/>
              <a:t>Chaotic systems shift abruptly from one state to another, rather than evolving slowly between the two states.</a:t>
            </a:r>
            <a:r>
              <a:rPr lang="en-US" altLang="zh-TW" sz="2400" dirty="0">
                <a:ea typeface="新細明體" pitchFamily="18" charset="-120"/>
              </a:rPr>
              <a:t> </a:t>
            </a:r>
          </a:p>
          <a:p>
            <a:pPr marL="609600" indent="-609600"/>
            <a:r>
              <a:rPr lang="en-US" altLang="zh-TW" sz="2400" dirty="0">
                <a:ea typeface="新細明體" pitchFamily="18" charset="-120"/>
              </a:rPr>
              <a:t>Systems have adaptive ability – even though individual elements may be adversely affected</a:t>
            </a:r>
          </a:p>
        </p:txBody>
      </p:sp>
      <p:sp>
        <p:nvSpPr>
          <p:cNvPr id="2" name="Footer Placeholder 1">
            <a:extLst>
              <a:ext uri="{FF2B5EF4-FFF2-40B4-BE49-F238E27FC236}">
                <a16:creationId xmlns:a16="http://schemas.microsoft.com/office/drawing/2014/main" id="{09FAEB87-7C30-42D1-BF4C-06C31EDBF756}"/>
              </a:ext>
            </a:extLst>
          </p:cNvPr>
          <p:cNvSpPr>
            <a:spLocks noGrp="1"/>
          </p:cNvSpPr>
          <p:nvPr>
            <p:ph type="ftr" sz="quarter" idx="11"/>
          </p:nvPr>
        </p:nvSpPr>
        <p:spPr/>
        <p:txBody>
          <a:bodyPr/>
          <a:lstStyle/>
          <a:p>
            <a:r>
              <a:rPr lang="en-GB"/>
              <a:t>Tourism Theories, Concepts and Models by McKercher and Prideaux © Goodfellow Publishers 2021</a:t>
            </a:r>
            <a:endParaRPr lang="en-GB"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1316</Words>
  <Application>Microsoft Office PowerPoint</Application>
  <PresentationFormat>Widescreen</PresentationFormat>
  <Paragraphs>102</Paragraphs>
  <Slides>15</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15</vt:i4>
      </vt:variant>
    </vt:vector>
  </HeadingPairs>
  <TitlesOfParts>
    <vt:vector size="21" baseType="lpstr">
      <vt:lpstr>Arial</vt:lpstr>
      <vt:lpstr>Calibri</vt:lpstr>
      <vt:lpstr>Calibri Light</vt:lpstr>
      <vt:lpstr>Symbol</vt:lpstr>
      <vt:lpstr>Times New Roman</vt:lpstr>
      <vt:lpstr>Office Theme</vt:lpstr>
      <vt:lpstr>PowerPoint Presentation</vt:lpstr>
      <vt:lpstr>PowerPoint Presentation</vt:lpstr>
      <vt:lpstr>Learning Objectives</vt:lpstr>
      <vt:lpstr>Why existing models do not work</vt:lpstr>
      <vt:lpstr>Unanswered Questions</vt:lpstr>
      <vt:lpstr>Fluctuations and instability are the norm and not the exception</vt:lpstr>
      <vt:lpstr>Tourism as a non-linear system</vt:lpstr>
      <vt:lpstr>Nature of complex systems</vt:lpstr>
      <vt:lpstr>Phase shift and edge of chaos</vt:lpstr>
      <vt:lpstr>Bifurcation</vt:lpstr>
      <vt:lpstr>Butterfly Effect</vt:lpstr>
      <vt:lpstr>Lock in effect</vt:lpstr>
      <vt:lpstr>Strange attractor</vt:lpstr>
      <vt:lpstr>Self organising</vt:lpstr>
      <vt:lpstr>A complex tourism system</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Sally North</dc:creator>
  <cp:lastModifiedBy>Sally North</cp:lastModifiedBy>
  <cp:revision>1</cp:revision>
  <dcterms:created xsi:type="dcterms:W3CDTF">2021-09-07T15:47:39Z</dcterms:created>
  <dcterms:modified xsi:type="dcterms:W3CDTF">2021-09-07T15:48:00Z</dcterms:modified>
</cp:coreProperties>
</file>